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16.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handoutMasterIdLst>
    <p:handoutMasterId r:id="rId18"/>
  </p:handoutMasterIdLst>
  <p:sldIdLst>
    <p:sldId id="257" r:id="rId2"/>
    <p:sldId id="287" r:id="rId3"/>
    <p:sldId id="288" r:id="rId4"/>
    <p:sldId id="289" r:id="rId5"/>
    <p:sldId id="290" r:id="rId6"/>
    <p:sldId id="291" r:id="rId7"/>
    <p:sldId id="292" r:id="rId8"/>
    <p:sldId id="293" r:id="rId9"/>
    <p:sldId id="294" r:id="rId10"/>
    <p:sldId id="295" r:id="rId11"/>
    <p:sldId id="296" r:id="rId12"/>
    <p:sldId id="297" r:id="rId13"/>
    <p:sldId id="298" r:id="rId14"/>
    <p:sldId id="299" r:id="rId15"/>
    <p:sldId id="300" r:id="rId16"/>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defRPr kumimoji="0" lang="id-ID"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1pPr>
    <a:lvl2pPr marL="0" marR="0" indent="228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2pPr>
    <a:lvl3pPr marL="0" marR="0" indent="457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3pPr>
    <a:lvl4pPr marL="0" marR="0" indent="685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4pPr>
    <a:lvl5pPr marL="0" marR="0" indent="9144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5pPr>
    <a:lvl6pPr marL="0" marR="0" indent="11430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6pPr>
    <a:lvl7pPr marL="0" marR="0" indent="1371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7pPr>
    <a:lvl8pPr marL="0" marR="0" indent="1600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8pPr>
    <a:lvl9pPr marL="0" marR="0" indent="1828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AA3A7"/>
    <a:srgbClr val="EF3C53"/>
    <a:srgbClr val="091932"/>
    <a:srgbClr val="4EB7A0"/>
    <a:srgbClr val="25233F"/>
    <a:srgbClr val="6CD1D4"/>
    <a:srgbClr val="6EBEAF"/>
    <a:srgbClr val="7AC1A3"/>
    <a:srgbClr val="03462A"/>
    <a:srgbClr val="A0D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61"/>
    <p:restoredTop sz="94558"/>
  </p:normalViewPr>
  <p:slideViewPr>
    <p:cSldViewPr snapToGrid="0" snapToObjects="1">
      <p:cViewPr varScale="1">
        <p:scale>
          <a:sx n="56" d="100"/>
          <a:sy n="56" d="100"/>
        </p:scale>
        <p:origin x="44" y="1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1/6/20</a:t>
            </a: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1086522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1652381024"/>
      </p:ext>
    </p:extLst>
  </p:cSld>
  <p:clrMap bg1="lt1" tx1="dk1" bg2="lt2" tx2="dk2" accent1="accent1" accent2="accent2" accent3="accent3" accent4="accent4" accent5="accent5" accent6="accent6" hlink="hlink" folHlink="folHlink"/>
  <p:notesStyle>
    <a:lvl1pPr defTabSz="913765" latinLnBrk="0">
      <a:defRPr sz="1200">
        <a:latin typeface="+mj-lt"/>
        <a:ea typeface="+mj-ea"/>
        <a:cs typeface="+mj-cs"/>
        <a:sym typeface="Calibri" panose="020F0502020204030204"/>
      </a:defRPr>
    </a:lvl1pPr>
    <a:lvl2pPr indent="114300" defTabSz="913765" latinLnBrk="0">
      <a:defRPr sz="1200">
        <a:latin typeface="+mj-lt"/>
        <a:ea typeface="+mj-ea"/>
        <a:cs typeface="+mj-cs"/>
        <a:sym typeface="Calibri" panose="020F0502020204030204"/>
      </a:defRPr>
    </a:lvl2pPr>
    <a:lvl3pPr indent="228600" defTabSz="913765" latinLnBrk="0">
      <a:defRPr sz="1200">
        <a:latin typeface="+mj-lt"/>
        <a:ea typeface="+mj-ea"/>
        <a:cs typeface="+mj-cs"/>
        <a:sym typeface="Calibri" panose="020F0502020204030204"/>
      </a:defRPr>
    </a:lvl3pPr>
    <a:lvl4pPr indent="342900" defTabSz="913765" latinLnBrk="0">
      <a:defRPr sz="1200">
        <a:latin typeface="+mj-lt"/>
        <a:ea typeface="+mj-ea"/>
        <a:cs typeface="+mj-cs"/>
        <a:sym typeface="Calibri" panose="020F0502020204030204"/>
      </a:defRPr>
    </a:lvl4pPr>
    <a:lvl5pPr indent="457200" defTabSz="913765" latinLnBrk="0">
      <a:defRPr sz="1200">
        <a:latin typeface="+mj-lt"/>
        <a:ea typeface="+mj-ea"/>
        <a:cs typeface="+mj-cs"/>
        <a:sym typeface="Calibri" panose="020F0502020204030204"/>
      </a:defRPr>
    </a:lvl5pPr>
    <a:lvl6pPr indent="571500" defTabSz="913765" latinLnBrk="0">
      <a:defRPr sz="1200">
        <a:latin typeface="+mj-lt"/>
        <a:ea typeface="+mj-ea"/>
        <a:cs typeface="+mj-cs"/>
        <a:sym typeface="Calibri" panose="020F0502020204030204"/>
      </a:defRPr>
    </a:lvl6pPr>
    <a:lvl7pPr indent="685800" defTabSz="913765" latinLnBrk="0">
      <a:defRPr sz="1200">
        <a:latin typeface="+mj-lt"/>
        <a:ea typeface="+mj-ea"/>
        <a:cs typeface="+mj-cs"/>
        <a:sym typeface="Calibri" panose="020F0502020204030204"/>
      </a:defRPr>
    </a:lvl7pPr>
    <a:lvl8pPr indent="800100" defTabSz="913765" latinLnBrk="0">
      <a:defRPr sz="1200">
        <a:latin typeface="+mj-lt"/>
        <a:ea typeface="+mj-ea"/>
        <a:cs typeface="+mj-cs"/>
        <a:sym typeface="Calibri" panose="020F0502020204030204"/>
      </a:defRPr>
    </a:lvl8pPr>
    <a:lvl9pPr indent="914400" defTabSz="913765" latinLnBrk="0">
      <a:defRPr sz="1200">
        <a:latin typeface="+mj-lt"/>
        <a:ea typeface="+mj-ea"/>
        <a:cs typeface="+mj-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pPr>
            <a:endParaRPr kumimoji="0" lang="en-US" sz="1800" b="0" i="0" u="none" strike="noStrike" cap="none" spc="0" normalizeH="0" baseline="0">
              <a:ln>
                <a:noFill/>
              </a:ln>
              <a:solidFill>
                <a:srgbClr val="464646"/>
              </a:solidFill>
              <a:effectLst/>
              <a:uFillTx/>
              <a:latin typeface="+mj-lt"/>
              <a:ea typeface="+mj-ea"/>
              <a:cs typeface="+mj-cs"/>
              <a:sym typeface="Calibri" panose="020F0502020204030204"/>
            </a:endParaRPr>
          </a:p>
        </p:txBody>
      </p:sp>
      <p:sp>
        <p:nvSpPr>
          <p:cNvPr id="14" name="Shape 20"/>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id-ID"/>
              <a:t>Lesson number</a:t>
            </a:r>
          </a:p>
        </p:txBody>
      </p:sp>
      <p:sp>
        <p:nvSpPr>
          <p:cNvPr id="20" name="Text Placeholder 19"/>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id-ID"/>
              <a:t>Lesson Title</a:t>
            </a:r>
          </a:p>
        </p:txBody>
      </p:sp>
      <p:sp>
        <p:nvSpPr>
          <p:cNvPr id="24" name="Text Placeholder 23"/>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id-ID"/>
              <a:t>Title</a:t>
            </a:r>
          </a:p>
        </p:txBody>
      </p:sp>
      <p:sp>
        <p:nvSpPr>
          <p:cNvPr id="54" name="Text Placeholder 53"/>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id-ID"/>
              <a:t>Subject | Ages</a:t>
            </a:r>
          </a:p>
        </p:txBody>
      </p:sp>
      <p:sp>
        <p:nvSpPr>
          <p:cNvPr id="11" name="Vertical Text Placeholder 10"/>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id-ID" sz="800"/>
              <a:t>Space</a:t>
            </a:r>
            <a:endParaRPr lang="en-US" dirty="0"/>
          </a:p>
        </p:txBody>
      </p:sp>
      <p:sp>
        <p:nvSpPr>
          <p:cNvPr id="49" name="Vertical Text Placeholder 10"/>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id-ID" sz="800"/>
              <a:t>Space</a:t>
            </a:r>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id-ID"/>
              <a:t>Click to edit Master title style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title</a:t>
            </a:r>
          </a:p>
        </p:txBody>
      </p:sp>
      <p:sp>
        <p:nvSpPr>
          <p:cNvPr id="11" name="Oval 10"/>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id-ID"/>
              <a:t>Insert - body</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sp>
        <p:nvSpPr>
          <p:cNvPr id="17"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2" name="Text Placeholder 9"/>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3" name="Text Placeholder 9"/>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4" name="Text Placeholder 9"/>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5" name="Text Placeholder 9"/>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6" name="Text Placeholder 9"/>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7" name="Text Placeholder 9"/>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8" name="Text Placeholder 9"/>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p:cNvSpPr>
            <a:spLocks noChangeAspect="1"/>
          </p:cNvSpPr>
          <p:nvPr userDrawn="1"/>
        </p:nvSpPr>
        <p:spPr>
          <a:xfrm>
            <a:off x="-1836000" y="-1522677"/>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2" name="Text Placeholder 9"/>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43" name="Text Placeholder 9"/>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id-ID"/>
              <a:t>Insert - text</a:t>
            </a:r>
          </a:p>
        </p:txBody>
      </p:sp>
      <p:sp>
        <p:nvSpPr>
          <p:cNvPr id="18"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title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sp>
        <p:nvSpPr>
          <p:cNvPr id="17" name="Text Placeholder 16"/>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id-ID"/>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id-ID"/>
              <a:t>Insert - title</a:t>
            </a:r>
          </a:p>
        </p:txBody>
      </p:sp>
      <p:sp>
        <p:nvSpPr>
          <p:cNvPr id="16" name="Text Placeholder 15"/>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id-ID"/>
              <a:t>Insert - body</a:t>
            </a:r>
          </a:p>
        </p:txBody>
      </p:sp>
      <p:sp>
        <p:nvSpPr>
          <p:cNvPr id="25" name="Text Placeholder 3"/>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id-ID"/>
              <a:t>Insert - title</a:t>
            </a:r>
          </a:p>
        </p:txBody>
      </p:sp>
      <p:sp>
        <p:nvSpPr>
          <p:cNvPr id="26" name="Text Placeholder 15"/>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id-ID"/>
              <a:t>Insert - body</a:t>
            </a:r>
          </a:p>
        </p:txBody>
      </p:sp>
      <p:sp>
        <p:nvSpPr>
          <p:cNvPr id="27" name="Text Placeholder 3"/>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id-ID"/>
              <a:t>Insert - title</a:t>
            </a:r>
          </a:p>
        </p:txBody>
      </p:sp>
      <p:sp>
        <p:nvSpPr>
          <p:cNvPr id="28" name="Text Placeholder 15"/>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id-ID"/>
              <a:t>Insert - body</a:t>
            </a:r>
          </a:p>
        </p:txBody>
      </p:sp>
      <p:sp>
        <p:nvSpPr>
          <p:cNvPr id="29" name="Text Placeholder 3"/>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id-ID"/>
              <a:t>Insert - title</a:t>
            </a:r>
          </a:p>
        </p:txBody>
      </p:sp>
      <p:sp>
        <p:nvSpPr>
          <p:cNvPr id="30" name="Text Placeholder 15"/>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id-ID"/>
              <a:t>Insert - body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id-ID" spc="300"/>
              <a:t>LESS</a:t>
            </a:r>
          </a:p>
        </p:txBody>
      </p:sp>
      <p:sp>
        <p:nvSpPr>
          <p:cNvPr id="15"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pc="300"/>
              <a:t>MORE</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id-ID"/>
              <a:t>Insert - question</a:t>
            </a:r>
          </a:p>
        </p:txBody>
      </p:sp>
      <p:sp>
        <p:nvSpPr>
          <p:cNvPr id="23"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id-ID"/>
              <a:t>##</a:t>
            </a:r>
          </a:p>
        </p:txBody>
      </p:sp>
      <p:sp>
        <p:nvSpPr>
          <p:cNvPr id="24" name="TextBox 23"/>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id-ID"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pc="300"/>
              <a:t>MORE</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id-ID"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id-ID"/>
              <a:t>##</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id-ID"/>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id-ID"/>
              <a:t>##</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id-ID" spc="300"/>
              <a:t>LESS</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id-ID"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id-ID"/>
              <a:t>##</a:t>
            </a:r>
          </a:p>
        </p:txBody>
      </p:sp>
      <p:sp>
        <p:nvSpPr>
          <p:cNvPr id="14"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id-ID"/>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id-ID"/>
              <a:t>##</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gallery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video title</a:t>
            </a:r>
          </a:p>
        </p:txBody>
      </p:sp>
      <p:sp>
        <p:nvSpPr>
          <p:cNvPr id="3" name="Rectangle 2"/>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p:cNvSpPr>
            <a:spLocks noChangeAspect="1"/>
          </p:cNvSpPr>
          <p:nvPr userDrawn="1"/>
        </p:nvSpPr>
        <p:spPr>
          <a:xfrm>
            <a:off x="-1767807" y="-126373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id-ID"/>
              <a:t>Insert - Main Enquiry</a:t>
            </a:r>
          </a:p>
        </p:txBody>
      </p:sp>
      <p:sp>
        <p:nvSpPr>
          <p:cNvPr id="13" name="Text Placeholder 12"/>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panose="020B0604020202020204"/>
              <a:buNone/>
              <a:defRPr sz="3400" b="1" i="0">
                <a:solidFill>
                  <a:schemeClr val="bg1"/>
                </a:solidFill>
                <a:latin typeface="Century Gothic" panose="020B0502020202020204" pitchFamily="34" charset="0"/>
              </a:defRPr>
            </a:lvl1pPr>
          </a:lstStyle>
          <a:p>
            <a:pPr lvl="0" rtl="0"/>
            <a:r>
              <a:rPr lang="id-ID"/>
              <a:t>Insert - title</a:t>
            </a:r>
            <a:br>
              <a:rPr lang="en-US" dirty="0"/>
            </a:br>
            <a:r>
              <a:rPr lang="id-ID"/>
              <a:t>Insert - title </a:t>
            </a:r>
            <a:br>
              <a:rPr lang="en-US" dirty="0"/>
            </a:br>
            <a:r>
              <a:rPr lang="id-ID"/>
              <a:t>Insert - title</a:t>
            </a:r>
          </a:p>
        </p:txBody>
      </p:sp>
      <p:sp>
        <p:nvSpPr>
          <p:cNvPr id="15" name="Text Placeholder 14"/>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id-ID"/>
              <a:t>Insert - Learning Outcomes</a:t>
            </a:r>
          </a:p>
        </p:txBody>
      </p:sp>
      <p:grpSp>
        <p:nvGrpSpPr>
          <p:cNvPr id="26" name="Group 162" descr="Gruppieren 2"/>
          <p:cNvGrpSpPr/>
          <p:nvPr userDrawn="1"/>
        </p:nvGrpSpPr>
        <p:grpSpPr>
          <a:xfrm>
            <a:off x="277041" y="3573435"/>
            <a:ext cx="1501076" cy="1539185"/>
            <a:chOff x="939242" y="252757"/>
            <a:chExt cx="3002151" cy="3078367"/>
          </a:xfrm>
        </p:grpSpPr>
        <p:sp>
          <p:nvSpPr>
            <p:cNvPr id="27"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01</a:t>
              </a:r>
            </a:p>
          </p:txBody>
        </p:sp>
      </p:grpSp>
      <p:grpSp>
        <p:nvGrpSpPr>
          <p:cNvPr id="30" name="Group 166" descr="Gruppieren 2"/>
          <p:cNvGrpSpPr/>
          <p:nvPr userDrawn="1"/>
        </p:nvGrpSpPr>
        <p:grpSpPr>
          <a:xfrm>
            <a:off x="3019628" y="3524348"/>
            <a:ext cx="1501076" cy="1539185"/>
            <a:chOff x="939242" y="252757"/>
            <a:chExt cx="3002151" cy="3078367"/>
          </a:xfrm>
        </p:grpSpPr>
        <p:sp>
          <p:nvSpPr>
            <p:cNvPr id="31"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02</a:t>
              </a:r>
            </a:p>
          </p:txBody>
        </p:sp>
      </p:grpSp>
      <p:grpSp>
        <p:nvGrpSpPr>
          <p:cNvPr id="34" name="Group 170" descr="Gruppieren 2"/>
          <p:cNvGrpSpPr/>
          <p:nvPr userDrawn="1"/>
        </p:nvGrpSpPr>
        <p:grpSpPr>
          <a:xfrm>
            <a:off x="5774315" y="3524348"/>
            <a:ext cx="1501076" cy="1539185"/>
            <a:chOff x="939242" y="252757"/>
            <a:chExt cx="3002151" cy="3078367"/>
          </a:xfrm>
        </p:grpSpPr>
        <p:sp>
          <p:nvSpPr>
            <p:cNvPr id="35"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03</a:t>
              </a:r>
            </a:p>
          </p:txBody>
        </p:sp>
      </p:grpSp>
      <p:sp>
        <p:nvSpPr>
          <p:cNvPr id="54" name="Text Placeholder 6"/>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id-ID"/>
              <a:t>Insert - learning outcomes</a:t>
            </a:r>
          </a:p>
        </p:txBody>
      </p:sp>
      <p:sp>
        <p:nvSpPr>
          <p:cNvPr id="55" name="Text Placeholder 6"/>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id-ID"/>
              <a:t>Insert - learning outcomes</a:t>
            </a:r>
          </a:p>
        </p:txBody>
      </p:sp>
      <p:sp>
        <p:nvSpPr>
          <p:cNvPr id="56" name="Text Placeholder 6"/>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id-ID"/>
              <a:t>Insert - learning outcomes</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activity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p:cNvGrpSpPr/>
          <p:nvPr userDrawn="1"/>
        </p:nvGrpSpPr>
        <p:grpSpPr>
          <a:xfrm>
            <a:off x="395288" y="6073323"/>
            <a:ext cx="2079653" cy="283221"/>
            <a:chOff x="395288" y="6073323"/>
            <a:chExt cx="2079653" cy="283221"/>
          </a:xfrm>
        </p:grpSpPr>
        <p:grpSp>
          <p:nvGrpSpPr>
            <p:cNvPr id="26" name="Group 25"/>
            <p:cNvGrpSpPr/>
            <p:nvPr userDrawn="1"/>
          </p:nvGrpSpPr>
          <p:grpSpPr>
            <a:xfrm>
              <a:off x="395288" y="6073323"/>
              <a:ext cx="2079653" cy="283221"/>
              <a:chOff x="395288" y="6073323"/>
              <a:chExt cx="2079653" cy="283221"/>
            </a:xfrm>
          </p:grpSpPr>
          <p:grpSp>
            <p:nvGrpSpPr>
              <p:cNvPr id="27" name="Group 26"/>
              <p:cNvGrpSpPr/>
              <p:nvPr userDrawn="1"/>
            </p:nvGrpSpPr>
            <p:grpSpPr>
              <a:xfrm>
                <a:off x="395288" y="6073323"/>
                <a:ext cx="2079653" cy="283221"/>
                <a:chOff x="2506068" y="6091812"/>
                <a:chExt cx="2079653" cy="283221"/>
              </a:xfrm>
              <a:solidFill>
                <a:srgbClr val="4EB7A0"/>
              </a:solidFill>
            </p:grpSpPr>
            <p:sp>
              <p:nvSpPr>
                <p:cNvPr id="29" name="Oval 28"/>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pPr>
              <a:r>
                <a:rPr lang="id-ID" sz="1200" b="1" i="0" u="none" strike="noStrike" cap="none" spc="300" normalizeH="0">
                  <a:ln>
                    <a:noFill/>
                  </a:ln>
                  <a:solidFill>
                    <a:schemeClr val="tx1"/>
                  </a:solidFill>
                  <a:effectLst/>
                  <a:uFillTx/>
                  <a:latin typeface="Century Gothic" panose="020B0502020202020204" pitchFamily="34" charset="0"/>
                  <a:ea typeface="+mj-ea"/>
                  <a:cs typeface="+mj-cs"/>
                  <a:sym typeface="Calibri" panose="020F0502020204030204"/>
                </a:rPr>
                <a:t>VIEW ACTIVITY</a:t>
              </a:r>
            </a:p>
          </p:txBody>
        </p:sp>
      </p:grpSp>
      <p:sp>
        <p:nvSpPr>
          <p:cNvPr id="32" name="Rectangle 31"/>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6090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Student/activity</a:t>
            </a:r>
          </a:p>
        </p:txBody>
      </p:sp>
      <p:sp>
        <p:nvSpPr>
          <p:cNvPr id="3" name="Rectangle 2"/>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title</a:t>
            </a:r>
          </a:p>
        </p:txBody>
      </p:sp>
      <p:sp>
        <p:nvSpPr>
          <p:cNvPr id="12" name="Text Placeholder 16"/>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id-ID"/>
              <a:t>Insert</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7384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id-ID" sz="3400" b="1" i="0" u="none" strike="noStrike" cap="none" spc="0" normalizeH="0">
                <a:ln>
                  <a:noFill/>
                </a:ln>
                <a:solidFill>
                  <a:srgbClr val="25233F"/>
                </a:solidFill>
                <a:effectLst/>
                <a:uFillTx/>
                <a:latin typeface="Century Gothic" panose="020B0502020202020204" pitchFamily="34" charset="0"/>
                <a:ea typeface="+mj-ea"/>
                <a:cs typeface="+mj-cs"/>
                <a:sym typeface="Calibri" panose="020F0502020204030204"/>
              </a:rPr>
              <a:t>Image credits</a:t>
            </a: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id-ID"/>
              <a:t>Insert - Main Enquiry</a:t>
            </a:r>
          </a:p>
        </p:txBody>
      </p:sp>
      <p:sp>
        <p:nvSpPr>
          <p:cNvPr id="13" name="Text Placeholder 12"/>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id-ID"/>
              <a:t>Insert – title</a:t>
            </a:r>
          </a:p>
        </p:txBody>
      </p:sp>
      <p:grpSp>
        <p:nvGrpSpPr>
          <p:cNvPr id="54" name="Group 166" descr="Gruppieren 2"/>
          <p:cNvGrpSpPr/>
          <p:nvPr userDrawn="1"/>
        </p:nvGrpSpPr>
        <p:grpSpPr>
          <a:xfrm>
            <a:off x="3106169" y="2577150"/>
            <a:ext cx="1501076" cy="1539185"/>
            <a:chOff x="939242" y="252757"/>
            <a:chExt cx="3002151" cy="3078367"/>
          </a:xfrm>
        </p:grpSpPr>
        <p:sp>
          <p:nvSpPr>
            <p:cNvPr id="55"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02</a:t>
              </a:r>
            </a:p>
          </p:txBody>
        </p:sp>
      </p:grpSp>
      <p:grpSp>
        <p:nvGrpSpPr>
          <p:cNvPr id="58" name="Group 170" descr="Gruppieren 2"/>
          <p:cNvGrpSpPr/>
          <p:nvPr userDrawn="1"/>
        </p:nvGrpSpPr>
        <p:grpSpPr>
          <a:xfrm>
            <a:off x="5849886" y="2517707"/>
            <a:ext cx="1501076" cy="1539185"/>
            <a:chOff x="939242" y="252757"/>
            <a:chExt cx="3002151" cy="3078367"/>
          </a:xfrm>
        </p:grpSpPr>
        <p:sp>
          <p:nvSpPr>
            <p:cNvPr id="59"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03</a:t>
              </a:r>
            </a:p>
          </p:txBody>
        </p:sp>
      </p:grpSp>
      <p:grpSp>
        <p:nvGrpSpPr>
          <p:cNvPr id="62" name="Group 174" descr="Gruppieren 2"/>
          <p:cNvGrpSpPr/>
          <p:nvPr userDrawn="1"/>
        </p:nvGrpSpPr>
        <p:grpSpPr>
          <a:xfrm>
            <a:off x="422738" y="4562714"/>
            <a:ext cx="1501076" cy="1539185"/>
            <a:chOff x="939242" y="252757"/>
            <a:chExt cx="3002151" cy="3078367"/>
          </a:xfrm>
        </p:grpSpPr>
        <p:sp>
          <p:nvSpPr>
            <p:cNvPr id="63" name="Shape 171"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04</a:t>
              </a:r>
            </a:p>
          </p:txBody>
        </p:sp>
      </p:grpSp>
      <p:grpSp>
        <p:nvGrpSpPr>
          <p:cNvPr id="66" name="Group 178" descr="Gruppieren 2"/>
          <p:cNvGrpSpPr/>
          <p:nvPr userDrawn="1"/>
        </p:nvGrpSpPr>
        <p:grpSpPr>
          <a:xfrm>
            <a:off x="3095199" y="4614625"/>
            <a:ext cx="1501076" cy="1539185"/>
            <a:chOff x="939242" y="252757"/>
            <a:chExt cx="3002151" cy="3078367"/>
          </a:xfrm>
        </p:grpSpPr>
        <p:sp>
          <p:nvSpPr>
            <p:cNvPr id="67" name="Shape 175"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05</a:t>
              </a:r>
            </a:p>
          </p:txBody>
        </p:sp>
      </p:grpSp>
      <p:sp>
        <p:nvSpPr>
          <p:cNvPr id="78" name="Text Placeholder 77"/>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grpSp>
        <p:nvGrpSpPr>
          <p:cNvPr id="79" name="Group 162" descr="Gruppieren 2"/>
          <p:cNvGrpSpPr/>
          <p:nvPr userDrawn="1"/>
        </p:nvGrpSpPr>
        <p:grpSpPr>
          <a:xfrm>
            <a:off x="351906" y="2566794"/>
            <a:ext cx="1501076" cy="1539185"/>
            <a:chOff x="939242" y="252757"/>
            <a:chExt cx="3002151" cy="3078367"/>
          </a:xfrm>
        </p:grpSpPr>
        <p:sp>
          <p:nvSpPr>
            <p:cNvPr id="80"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id-ID" sz="1300">
                  <a:solidFill>
                    <a:schemeClr val="bg1"/>
                  </a:solidFill>
                </a:rPr>
                <a:t>01</a:t>
              </a:r>
            </a:p>
          </p:txBody>
        </p:sp>
      </p:grpSp>
      <p:sp>
        <p:nvSpPr>
          <p:cNvPr id="83" name="Text Placeholder 77"/>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sp>
        <p:nvSpPr>
          <p:cNvPr id="84" name="Text Placeholder 77"/>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sp>
        <p:nvSpPr>
          <p:cNvPr id="85" name="Text Placeholder 77"/>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sp>
        <p:nvSpPr>
          <p:cNvPr id="86" name="Text Placeholder 77"/>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sp>
        <p:nvSpPr>
          <p:cNvPr id="87" name="Text Placeholder 77"/>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id-ID"/>
              <a:t>Insert - learning outcomes</a:t>
            </a:r>
          </a:p>
        </p:txBody>
      </p:sp>
      <p:sp>
        <p:nvSpPr>
          <p:cNvPr id="88" name="Text Placeholder 12"/>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id-ID"/>
              <a:t>Insert - title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id-ID"/>
              <a:t>Todays learning, point number 1</a:t>
            </a:r>
          </a:p>
          <a:p>
            <a:pPr lvl="0" rtl="0"/>
            <a:r>
              <a:rPr lang="id-ID"/>
              <a:t>Todays learning, point number 2</a:t>
            </a:r>
          </a:p>
          <a:p>
            <a:pPr lvl="0" rtl="0"/>
            <a:r>
              <a:rPr lang="id-ID"/>
              <a:t>Todays learning, point number 3</a:t>
            </a:r>
          </a:p>
          <a:p>
            <a:pPr lvl="0" rtl="0"/>
            <a:r>
              <a:rPr lang="id-ID"/>
              <a:t>Todays learning, point number 4</a:t>
            </a:r>
          </a:p>
          <a:p>
            <a:pPr lvl="0" rtl="0"/>
            <a:r>
              <a:rPr lang="id-ID"/>
              <a:t>Todays learning, point number 5</a:t>
            </a:r>
          </a:p>
        </p:txBody>
      </p:sp>
      <p:sp>
        <p:nvSpPr>
          <p:cNvPr id="3" name="TextBox 2"/>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id-ID"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Learning objectives</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id-ID"/>
              <a:t>Click to edit Master title style</a:t>
            </a:r>
          </a:p>
        </p:txBody>
      </p:sp>
      <p:sp>
        <p:nvSpPr>
          <p:cNvPr id="6" name="Text Placeholder 5"/>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id-ID"/>
              <a:t>Insert - body</a:t>
            </a:r>
          </a:p>
        </p:txBody>
      </p:sp>
      <p:sp>
        <p:nvSpPr>
          <p:cNvPr id="19" name="Text Placeholder 18"/>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id-ID"/>
              <a:t>Insert - text</a:t>
            </a:r>
          </a:p>
        </p:txBody>
      </p:sp>
      <p:sp>
        <p:nvSpPr>
          <p:cNvPr id="24" name="Oval 23"/>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id-ID"/>
              <a:t>Insert - title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id-ID"/>
              <a:t>Insert - body</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id-ID"/>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id-ID"/>
              <a:t>Insert - body</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id-ID"/>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id-ID"/>
              <a:t>Click to edit Master title style</a:t>
            </a:r>
          </a:p>
        </p:txBody>
      </p:sp>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id-ID"/>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id-ID"/>
              <a:t>Insert - body</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ransition spd="med"/>
  <p:txStyles>
    <p:title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p:bodyStyle>
    <p:otherStyle>
      <a:lvl1pPr marL="0" marR="0" indent="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1pPr>
      <a:lvl2pPr marL="0" marR="0" indent="228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2pPr>
      <a:lvl3pPr marL="0" marR="0" indent="457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3pPr>
      <a:lvl4pPr marL="0" marR="0" indent="685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4pPr>
      <a:lvl5pPr marL="0" marR="0" indent="9144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5pPr>
      <a:lvl6pPr marL="0" marR="0" indent="11430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6pPr>
      <a:lvl7pPr marL="0" marR="0" indent="1371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7pPr>
      <a:lvl8pPr marL="0" marR="0" indent="1600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8pPr>
      <a:lvl9pPr marL="0" marR="0" indent="1828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ncounteredu.com/multimedia/images/what-are-the-different-living-things-in-the-arctic" TargetMode="External"/><Relationship Id="rId1" Type="http://schemas.openxmlformats.org/officeDocument/2006/relationships/slideLayout" Target="../slideLayouts/slideLayout18.xml"/><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2726913" y="-1953801"/>
            <a:ext cx="7964625" cy="7964625"/>
          </a:xfrm>
          <a:prstGeom prst="ellipse">
            <a:avLst/>
          </a:prstGeom>
          <a:blipFill>
            <a:blip r:embed="rId2"/>
            <a:srcRect/>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dirty="0"/>
          </a:p>
        </p:txBody>
      </p:sp>
      <p:sp>
        <p:nvSpPr>
          <p:cNvPr id="2" name="Text Placeholder 1"/>
          <p:cNvSpPr>
            <a:spLocks noGrp="1"/>
          </p:cNvSpPr>
          <p:nvPr>
            <p:ph type="body" sz="quarter" idx="10"/>
          </p:nvPr>
        </p:nvSpPr>
        <p:spPr/>
        <p:txBody>
          <a:bodyPr rtlCol="0"/>
          <a:lstStyle/>
          <a:p>
            <a:pPr rtl="0"/>
            <a:r>
              <a:rPr lang="id-ID"/>
              <a:t>Pelajaran 1</a:t>
            </a:r>
          </a:p>
        </p:txBody>
      </p:sp>
      <p:sp>
        <p:nvSpPr>
          <p:cNvPr id="3" name="Text Placeholder 2"/>
          <p:cNvSpPr>
            <a:spLocks noGrp="1"/>
          </p:cNvSpPr>
          <p:nvPr>
            <p:ph type="body" sz="quarter" idx="11"/>
          </p:nvPr>
        </p:nvSpPr>
        <p:spPr/>
        <p:txBody>
          <a:bodyPr rtlCol="0"/>
          <a:lstStyle/>
          <a:p>
            <a:pPr rtl="0"/>
            <a:r>
              <a:rPr lang="id-ID"/>
              <a:t>Organisme apa saja yang hidup di wilayah Arktik?</a:t>
            </a:r>
          </a:p>
        </p:txBody>
      </p:sp>
      <p:sp>
        <p:nvSpPr>
          <p:cNvPr id="4" name="Text Placeholder 3"/>
          <p:cNvSpPr>
            <a:spLocks noGrp="1"/>
          </p:cNvSpPr>
          <p:nvPr>
            <p:ph type="body" sz="quarter" idx="12"/>
          </p:nvPr>
        </p:nvSpPr>
        <p:spPr>
          <a:xfrm>
            <a:off x="400438" y="298557"/>
            <a:ext cx="1486419" cy="292537"/>
          </a:xfrm>
          <a:solidFill>
            <a:srgbClr val="8AA3A7"/>
          </a:solidFill>
        </p:spPr>
        <p:txBody>
          <a:bodyPr rtlCol="0"/>
          <a:lstStyle/>
          <a:p>
            <a:pPr rtl="0"/>
            <a:r>
              <a:rPr lang="en-GB" dirty="0" err="1"/>
              <a:t>Lautan</a:t>
            </a:r>
            <a:r>
              <a:rPr lang="id-ID" dirty="0"/>
              <a:t> Beku</a:t>
            </a:r>
          </a:p>
        </p:txBody>
      </p:sp>
      <p:sp>
        <p:nvSpPr>
          <p:cNvPr id="5" name="Text Placeholder 4"/>
          <p:cNvSpPr>
            <a:spLocks noGrp="1"/>
          </p:cNvSpPr>
          <p:nvPr>
            <p:ph type="body" sz="quarter" idx="13"/>
          </p:nvPr>
        </p:nvSpPr>
        <p:spPr>
          <a:xfrm>
            <a:off x="400867" y="651020"/>
            <a:ext cx="702219" cy="136491"/>
          </a:xfrm>
          <a:solidFill>
            <a:srgbClr val="8AA3A7"/>
          </a:solidFill>
        </p:spPr>
        <p:txBody>
          <a:bodyPr rtlCol="0"/>
          <a:lstStyle/>
          <a:p>
            <a:pPr rtl="0"/>
            <a:r>
              <a:rPr lang="id-ID"/>
              <a:t>PLK | 7-11</a:t>
            </a:r>
          </a:p>
        </p:txBody>
      </p:sp>
      <p:pic>
        <p:nvPicPr>
          <p:cNvPr id="9" name="Picture 8" descr="A picture containing drawing&#10;&#10;Description automatically generat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p:cNvPicPr>
            <a:picLocks noChangeAspect="1"/>
          </p:cNvPicPr>
          <p:nvPr/>
        </p:nvPicPr>
        <p:blipFill>
          <a:blip r:embed="rId4" cstate="screen"/>
          <a:stretch>
            <a:fillRect/>
          </a:stretch>
        </p:blipFill>
        <p:spPr>
          <a:xfrm>
            <a:off x="7452321" y="6225338"/>
            <a:ext cx="1337449" cy="460916"/>
          </a:xfrm>
          <a:prstGeom prst="rect">
            <a:avLst/>
          </a:prstGeom>
        </p:spPr>
      </p:pic>
      <p:sp>
        <p:nvSpPr>
          <p:cNvPr id="11" name="Shape 20"/>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846286" y="415063"/>
            <a:ext cx="4434114" cy="273845"/>
          </a:xfrm>
        </p:spPr>
        <p:txBody>
          <a:bodyPr rtlCol="0"/>
          <a:lstStyle/>
          <a:p>
            <a:pPr rtl="0"/>
            <a:r>
              <a:rPr lang="id-ID" dirty="0"/>
              <a:t>Pelajaran 1: Organisme apa saja yang hidup di wilayah Arktik?</a:t>
            </a:r>
          </a:p>
        </p:txBody>
      </p:sp>
      <p:sp>
        <p:nvSpPr>
          <p:cNvPr id="15" name="TextBox 14"/>
          <p:cNvSpPr txBox="1"/>
          <p:nvPr/>
        </p:nvSpPr>
        <p:spPr>
          <a:xfrm>
            <a:off x="408815" y="1900809"/>
            <a:ext cx="8642350" cy="461665"/>
          </a:xfrm>
          <a:prstGeom prst="rect">
            <a:avLst/>
          </a:prstGeom>
          <a:noFill/>
        </p:spPr>
        <p:txBody>
          <a:bodyPr wrap="square" rtlCol="0">
            <a:spAutoFit/>
          </a:bodyPr>
          <a:lstStyle/>
          <a:p>
            <a:pPr rtl="0"/>
            <a:r>
              <a:rPr lang="id-ID" sz="2400" b="1">
                <a:solidFill>
                  <a:srgbClr val="25243D"/>
                </a:solidFill>
                <a:latin typeface="Century Gothic Bold"/>
              </a:rPr>
              <a:t>Kalian dapat menggabungkannya menjadi jaring.</a:t>
            </a:r>
          </a:p>
        </p:txBody>
      </p:sp>
      <p:pic>
        <p:nvPicPr>
          <p:cNvPr id="16" name="Picture 15" descr="Sun.png"/>
          <p:cNvPicPr>
            <a:picLocks noChangeAspect="1"/>
          </p:cNvPicPr>
          <p:nvPr/>
        </p:nvPicPr>
        <p:blipFill>
          <a:blip r:embed="rId3" cstate="email"/>
          <a:stretch>
            <a:fillRect/>
          </a:stretch>
        </p:blipFill>
        <p:spPr>
          <a:xfrm>
            <a:off x="449263" y="3050223"/>
            <a:ext cx="1547011" cy="1547011"/>
          </a:xfrm>
          <a:prstGeom prst="rect">
            <a:avLst/>
          </a:prstGeom>
        </p:spPr>
      </p:pic>
      <p:pic>
        <p:nvPicPr>
          <p:cNvPr id="17" name="Picture 16" descr="diatoms.png"/>
          <p:cNvPicPr>
            <a:picLocks noChangeAspect="1"/>
          </p:cNvPicPr>
          <p:nvPr/>
        </p:nvPicPr>
        <p:blipFill>
          <a:blip r:embed="rId4" cstate="email"/>
          <a:stretch>
            <a:fillRect/>
          </a:stretch>
        </p:blipFill>
        <p:spPr>
          <a:xfrm>
            <a:off x="2655542" y="3060232"/>
            <a:ext cx="1557004" cy="1557004"/>
          </a:xfrm>
          <a:prstGeom prst="rect">
            <a:avLst/>
          </a:prstGeom>
        </p:spPr>
      </p:pic>
      <p:pic>
        <p:nvPicPr>
          <p:cNvPr id="18" name="Picture 17" descr="Clam-Flickr,-Louisiana-Sea-Grant-College-Program.png"/>
          <p:cNvPicPr>
            <a:picLocks noChangeAspect="1"/>
          </p:cNvPicPr>
          <p:nvPr/>
        </p:nvPicPr>
        <p:blipFill>
          <a:blip r:embed="rId5" cstate="email"/>
          <a:stretch>
            <a:fillRect/>
          </a:stretch>
        </p:blipFill>
        <p:spPr>
          <a:xfrm>
            <a:off x="4921445" y="3050223"/>
            <a:ext cx="1557012" cy="1557012"/>
          </a:xfrm>
          <a:prstGeom prst="rect">
            <a:avLst/>
          </a:prstGeom>
        </p:spPr>
      </p:pic>
      <p:pic>
        <p:nvPicPr>
          <p:cNvPr id="19" name="Picture 18" descr="Walrus.png"/>
          <p:cNvPicPr>
            <a:picLocks noChangeAspect="1"/>
          </p:cNvPicPr>
          <p:nvPr/>
        </p:nvPicPr>
        <p:blipFill>
          <a:blip r:embed="rId6" cstate="email"/>
          <a:stretch>
            <a:fillRect/>
          </a:stretch>
        </p:blipFill>
        <p:spPr>
          <a:xfrm>
            <a:off x="7137726" y="3050223"/>
            <a:ext cx="1557012" cy="1557012"/>
          </a:xfrm>
          <a:prstGeom prst="rect">
            <a:avLst/>
          </a:prstGeom>
        </p:spPr>
      </p:pic>
      <p:sp>
        <p:nvSpPr>
          <p:cNvPr id="20" name="Shape 246"/>
          <p:cNvSpPr/>
          <p:nvPr/>
        </p:nvSpPr>
        <p:spPr>
          <a:xfrm flipH="1">
            <a:off x="2123914" y="3811950"/>
            <a:ext cx="427900" cy="0"/>
          </a:xfrm>
          <a:prstGeom prst="line">
            <a:avLst/>
          </a:prstGeom>
          <a:ln w="114300">
            <a:solidFill>
              <a:srgbClr val="38D4D6"/>
            </a:solidFill>
            <a:miter/>
            <a:headEnd type="triangle"/>
          </a:ln>
        </p:spPr>
        <p:txBody>
          <a:bodyPr lIns="22860" rIns="22860" rtlCol="0"/>
          <a:lstStyle/>
          <a:p>
            <a:pPr rtl="0"/>
            <a:endParaRPr sz="450" dirty="0"/>
          </a:p>
        </p:txBody>
      </p:sp>
      <p:sp>
        <p:nvSpPr>
          <p:cNvPr id="21" name="Shape 246"/>
          <p:cNvSpPr/>
          <p:nvPr/>
        </p:nvSpPr>
        <p:spPr>
          <a:xfrm flipH="1">
            <a:off x="4379315" y="3814078"/>
            <a:ext cx="427900" cy="0"/>
          </a:xfrm>
          <a:prstGeom prst="line">
            <a:avLst/>
          </a:prstGeom>
          <a:ln w="114300">
            <a:solidFill>
              <a:srgbClr val="38D4D6"/>
            </a:solidFill>
            <a:miter/>
            <a:headEnd type="triangle"/>
          </a:ln>
        </p:spPr>
        <p:txBody>
          <a:bodyPr lIns="22860" rIns="22860" rtlCol="0"/>
          <a:lstStyle/>
          <a:p>
            <a:pPr rtl="0"/>
            <a:endParaRPr sz="450" dirty="0"/>
          </a:p>
        </p:txBody>
      </p:sp>
      <p:sp>
        <p:nvSpPr>
          <p:cNvPr id="22" name="Shape 246"/>
          <p:cNvSpPr/>
          <p:nvPr/>
        </p:nvSpPr>
        <p:spPr>
          <a:xfrm flipH="1">
            <a:off x="6601520" y="3814078"/>
            <a:ext cx="427900" cy="0"/>
          </a:xfrm>
          <a:prstGeom prst="line">
            <a:avLst/>
          </a:prstGeom>
          <a:ln w="114300">
            <a:solidFill>
              <a:srgbClr val="38D4D6"/>
            </a:solidFill>
            <a:miter/>
            <a:headEnd type="triangle"/>
          </a:ln>
        </p:spPr>
        <p:txBody>
          <a:bodyPr lIns="22860" rIns="22860" rtlCol="0"/>
          <a:lstStyle/>
          <a:p>
            <a:pPr rtl="0"/>
            <a:endParaRPr sz="450" dirty="0"/>
          </a:p>
        </p:txBody>
      </p:sp>
      <p:pic>
        <p:nvPicPr>
          <p:cNvPr id="23" name="Picture 22" descr="Arctic_Cod-Sheiko.png"/>
          <p:cNvPicPr>
            <a:picLocks noChangeAspect="1"/>
          </p:cNvPicPr>
          <p:nvPr/>
        </p:nvPicPr>
        <p:blipFill>
          <a:blip r:embed="rId7" cstate="email"/>
          <a:stretch>
            <a:fillRect/>
          </a:stretch>
        </p:blipFill>
        <p:spPr>
          <a:xfrm>
            <a:off x="4879891" y="4785480"/>
            <a:ext cx="1640120" cy="1640120"/>
          </a:xfrm>
          <a:prstGeom prst="rect">
            <a:avLst/>
          </a:prstGeom>
        </p:spPr>
      </p:pic>
      <p:sp>
        <p:nvSpPr>
          <p:cNvPr id="25" name="Shape 246"/>
          <p:cNvSpPr/>
          <p:nvPr/>
        </p:nvSpPr>
        <p:spPr>
          <a:xfrm flipH="1" flipV="1">
            <a:off x="4176448" y="4508178"/>
            <a:ext cx="744997" cy="584818"/>
          </a:xfrm>
          <a:prstGeom prst="line">
            <a:avLst/>
          </a:prstGeom>
          <a:ln w="114300">
            <a:solidFill>
              <a:srgbClr val="38D4D6"/>
            </a:solidFill>
            <a:miter/>
            <a:headEnd type="triangle"/>
          </a:ln>
        </p:spPr>
        <p:txBody>
          <a:bodyPr lIns="22860" rIns="22860" rtlCol="0"/>
          <a:lstStyle/>
          <a:p>
            <a:pPr rtl="0"/>
            <a:endParaRPr sz="450" dirty="0"/>
          </a:p>
        </p:txBody>
      </p:sp>
      <p:sp>
        <p:nvSpPr>
          <p:cNvPr id="26" name="Title 1"/>
          <p:cNvSpPr txBox="1"/>
          <p:nvPr/>
        </p:nvSpPr>
        <p:spPr>
          <a:xfrm>
            <a:off x="397240" y="997644"/>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rgbClr val="25243D"/>
                </a:solidFill>
              </a:rPr>
              <a:t>Rantai makanan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947886" y="415063"/>
            <a:ext cx="4332514" cy="273845"/>
          </a:xfrm>
        </p:spPr>
        <p:txBody>
          <a:bodyPr rtlCol="0"/>
          <a:lstStyle/>
          <a:p>
            <a:pPr rtl="0"/>
            <a:r>
              <a:rPr lang="id-ID" dirty="0"/>
              <a:t>Pelajaran 1: Organisme apa saja yang hidup di wilayah Arktik?</a:t>
            </a:r>
          </a:p>
        </p:txBody>
      </p:sp>
      <p:sp>
        <p:nvSpPr>
          <p:cNvPr id="14" name="Title 1"/>
          <p:cNvSpPr txBox="1"/>
          <p:nvPr/>
        </p:nvSpPr>
        <p:spPr>
          <a:xfrm>
            <a:off x="398432" y="998908"/>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rgbClr val="25243D"/>
                </a:solidFill>
              </a:rPr>
              <a:t>Titik periksa pembelajaran </a:t>
            </a:r>
            <a:endParaRPr lang="en-GB" sz="3400" dirty="0">
              <a:solidFill>
                <a:srgbClr val="25243D"/>
              </a:solidFill>
            </a:endParaRPr>
          </a:p>
        </p:txBody>
      </p:sp>
      <p:graphicFrame>
        <p:nvGraphicFramePr>
          <p:cNvPr id="27" name="Group 236"/>
          <p:cNvGraphicFramePr>
            <a:graphicFrameLocks noGrp="1"/>
          </p:cNvGraphicFramePr>
          <p:nvPr/>
        </p:nvGraphicFramePr>
        <p:xfrm>
          <a:off x="1892795" y="2236124"/>
          <a:ext cx="7216776" cy="1447800"/>
        </p:xfrm>
        <a:graphic>
          <a:graphicData uri="http://schemas.openxmlformats.org/drawingml/2006/table">
            <a:tbl>
              <a:tblPr/>
              <a:tblGrid>
                <a:gridCol w="7216776">
                  <a:extLst>
                    <a:ext uri="{9D8B030D-6E8A-4147-A177-3AD203B41FA5}">
                      <a16:colId xmlns:a16="http://schemas.microsoft.com/office/drawing/2014/main" val="20000"/>
                    </a:ext>
                  </a:extLst>
                </a:gridCol>
              </a:tblGrid>
              <a:tr h="579120">
                <a:tc>
                  <a:txBody>
                    <a:bodyPr/>
                    <a:lstStyle/>
                    <a:p>
                      <a:pPr marL="342900" indent="-342900" algn="l" rtl="0">
                        <a:spcAft>
                          <a:spcPts val="0"/>
                        </a:spcAft>
                        <a:buFont typeface="Sassoon San Slope" panose="02000506030000090004" pitchFamily="2" charset="0"/>
                        <a:buChar char="-"/>
                      </a:pPr>
                      <a:r>
                        <a:rPr lang="id-ID" sz="1900" b="1" i="0" dirty="0">
                          <a:solidFill>
                            <a:srgbClr val="25243D"/>
                          </a:solidFill>
                          <a:effectLst/>
                          <a:latin typeface="Century Gothic Bold"/>
                          <a:ea typeface="Calibri" panose="020F0502020204030204" pitchFamily="34" charset="0"/>
                          <a:cs typeface="Times New Roman" panose="02020603050405020304" pitchFamily="18" charset="0"/>
                        </a:rPr>
                        <a:t>Menggambar rantai makanan sederhana.</a:t>
                      </a:r>
                    </a:p>
                    <a:p>
                      <a:pPr marL="342900" indent="-342900" algn="l" rtl="0">
                        <a:spcAft>
                          <a:spcPts val="0"/>
                        </a:spcAft>
                        <a:buFont typeface="Sassoon San Slope" panose="02000506030000090004" pitchFamily="2" charset="0"/>
                        <a:buChar char="-"/>
                      </a:pPr>
                      <a:endParaRPr lang="en-GB" sz="19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2405">
                <a:tc>
                  <a:txBody>
                    <a:bodyPr/>
                    <a:lstStyle/>
                    <a:p>
                      <a:pPr marL="342900" indent="-342900" algn="l" rtl="0">
                        <a:spcAft>
                          <a:spcPts val="0"/>
                        </a:spcAft>
                        <a:buFont typeface="Sassoon San Slope" panose="02000506030000090004" pitchFamily="2" charset="0"/>
                        <a:buChar char="-"/>
                      </a:pPr>
                      <a:r>
                        <a:rPr lang="id-ID" sz="1900" b="1" i="0" dirty="0">
                          <a:solidFill>
                            <a:srgbClr val="25243D"/>
                          </a:solidFill>
                          <a:effectLst/>
                          <a:latin typeface="Century Gothic Bold"/>
                          <a:ea typeface="Calibri" panose="020F0502020204030204" pitchFamily="34" charset="0"/>
                          <a:cs typeface="Times New Roman" panose="02020603050405020304" pitchFamily="18" charset="0"/>
                        </a:rPr>
                        <a:t>Gambarlah rantai makanan menggunakan panah dengan benar.</a:t>
                      </a:r>
                      <a:endParaRPr lang="en-US" sz="19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9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28" name="Picture 27" descr="Beluga,-Wikipedia,-Greg-Hume.png"/>
          <p:cNvPicPr>
            <a:picLocks noChangeAspect="1"/>
          </p:cNvPicPr>
          <p:nvPr/>
        </p:nvPicPr>
        <p:blipFill>
          <a:blip r:embed="rId3" cstate="email"/>
          <a:stretch>
            <a:fillRect/>
          </a:stretch>
        </p:blipFill>
        <p:spPr>
          <a:xfrm>
            <a:off x="1611019" y="3420052"/>
            <a:ext cx="1557012" cy="1557012"/>
          </a:xfrm>
          <a:prstGeom prst="rect">
            <a:avLst/>
          </a:prstGeom>
        </p:spPr>
      </p:pic>
      <p:pic>
        <p:nvPicPr>
          <p:cNvPr id="29" name="Picture 28" descr="Arctic_Cod-Sheiko.png"/>
          <p:cNvPicPr>
            <a:picLocks noChangeAspect="1"/>
          </p:cNvPicPr>
          <p:nvPr/>
        </p:nvPicPr>
        <p:blipFill>
          <a:blip r:embed="rId4" cstate="email"/>
          <a:stretch>
            <a:fillRect/>
          </a:stretch>
        </p:blipFill>
        <p:spPr>
          <a:xfrm>
            <a:off x="5857676" y="3420053"/>
            <a:ext cx="1557011" cy="1557011"/>
          </a:xfrm>
          <a:prstGeom prst="rect">
            <a:avLst/>
          </a:prstGeom>
        </p:spPr>
      </p:pic>
      <p:pic>
        <p:nvPicPr>
          <p:cNvPr id="30" name="Picture 29" descr="Copepod.png"/>
          <p:cNvPicPr>
            <a:picLocks noChangeAspect="1"/>
          </p:cNvPicPr>
          <p:nvPr/>
        </p:nvPicPr>
        <p:blipFill>
          <a:blip r:embed="rId5" cstate="email"/>
          <a:stretch>
            <a:fillRect/>
          </a:stretch>
        </p:blipFill>
        <p:spPr>
          <a:xfrm>
            <a:off x="1611019" y="5170187"/>
            <a:ext cx="1557004" cy="1557004"/>
          </a:xfrm>
          <a:prstGeom prst="rect">
            <a:avLst/>
          </a:prstGeom>
        </p:spPr>
      </p:pic>
      <p:pic>
        <p:nvPicPr>
          <p:cNvPr id="31" name="Picture 30" descr="diatoms.png"/>
          <p:cNvPicPr>
            <a:picLocks noChangeAspect="1"/>
          </p:cNvPicPr>
          <p:nvPr/>
        </p:nvPicPr>
        <p:blipFill>
          <a:blip r:embed="rId6" cstate="email"/>
          <a:stretch>
            <a:fillRect/>
          </a:stretch>
        </p:blipFill>
        <p:spPr>
          <a:xfrm>
            <a:off x="5857676" y="5170180"/>
            <a:ext cx="1557011" cy="1557011"/>
          </a:xfrm>
          <a:prstGeom prst="rect">
            <a:avLst/>
          </a:prstGeom>
        </p:spPr>
      </p:pic>
      <p:sp>
        <p:nvSpPr>
          <p:cNvPr id="32" name="Rounded Rectangle 31"/>
          <p:cNvSpPr/>
          <p:nvPr/>
        </p:nvSpPr>
        <p:spPr>
          <a:xfrm>
            <a:off x="451345" y="2236124"/>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dirty="0">
                <a:solidFill>
                  <a:srgbClr val="1A1A1A"/>
                </a:solidFill>
                <a:latin typeface="Century Gothic Bold"/>
              </a:rPr>
              <a:t>Tingkat Pengembangan</a:t>
            </a:r>
          </a:p>
        </p:txBody>
      </p:sp>
      <p:sp>
        <p:nvSpPr>
          <p:cNvPr id="33" name="Rounded Rectangle 32"/>
          <p:cNvSpPr/>
          <p:nvPr/>
        </p:nvSpPr>
        <p:spPr>
          <a:xfrm>
            <a:off x="451345" y="2828088"/>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dirty="0">
                <a:solidFill>
                  <a:srgbClr val="1A1A1A"/>
                </a:solidFill>
                <a:latin typeface="Century Gothic Bold"/>
              </a:rPr>
              <a:t>Tingkat Kompetensi</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p:nvPr/>
        </p:nvSpPr>
        <p:spPr>
          <a:xfrm>
            <a:off x="398048" y="993905"/>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chemeClr val="tx1"/>
                </a:solidFill>
              </a:rPr>
              <a:t>Titik periksa pembelajaran - jawaban</a:t>
            </a:r>
            <a:r>
              <a:rPr lang="id-ID" sz="3400">
                <a:solidFill>
                  <a:schemeClr val="bg1"/>
                </a:solidFill>
              </a:rPr>
              <a:t> </a:t>
            </a:r>
          </a:p>
        </p:txBody>
      </p:sp>
      <p:graphicFrame>
        <p:nvGraphicFramePr>
          <p:cNvPr id="22" name="Group 236"/>
          <p:cNvGraphicFramePr>
            <a:graphicFrameLocks noGrp="1"/>
          </p:cNvGraphicFramePr>
          <p:nvPr/>
        </p:nvGraphicFramePr>
        <p:xfrm>
          <a:off x="1892795" y="2242615"/>
          <a:ext cx="7216776" cy="1447800"/>
        </p:xfrm>
        <a:graphic>
          <a:graphicData uri="http://schemas.openxmlformats.org/drawingml/2006/table">
            <a:tbl>
              <a:tblPr/>
              <a:tblGrid>
                <a:gridCol w="7216776">
                  <a:extLst>
                    <a:ext uri="{9D8B030D-6E8A-4147-A177-3AD203B41FA5}">
                      <a16:colId xmlns:a16="http://schemas.microsoft.com/office/drawing/2014/main" val="20000"/>
                    </a:ext>
                  </a:extLst>
                </a:gridCol>
              </a:tblGrid>
              <a:tr h="579120">
                <a:tc>
                  <a:txBody>
                    <a:bodyPr/>
                    <a:lstStyle/>
                    <a:p>
                      <a:pPr marL="342900" indent="-342900" algn="l" rtl="0">
                        <a:spcAft>
                          <a:spcPts val="0"/>
                        </a:spcAft>
                        <a:buFont typeface="Sassoon San Slope" panose="02000506030000090004" pitchFamily="2" charset="0"/>
                        <a:buChar char="-"/>
                      </a:pPr>
                      <a:r>
                        <a:rPr lang="id-ID" sz="1900" b="1" i="0" dirty="0">
                          <a:solidFill>
                            <a:schemeClr val="tx1"/>
                          </a:solidFill>
                          <a:effectLst/>
                          <a:latin typeface="Century Gothic Bold"/>
                          <a:ea typeface="Calibri" panose="020F0502020204030204" pitchFamily="34" charset="0"/>
                          <a:cs typeface="Times New Roman" panose="02020603050405020304" pitchFamily="18" charset="0"/>
                        </a:rPr>
                        <a:t>Menggambar rantai makanan sederhana.</a:t>
                      </a:r>
                    </a:p>
                    <a:p>
                      <a:pPr marL="342900" indent="-342900" algn="l" rtl="0">
                        <a:spcAft>
                          <a:spcPts val="0"/>
                        </a:spcAft>
                        <a:buFont typeface="Sassoon San Slope" panose="02000506030000090004" pitchFamily="2" charset="0"/>
                        <a:buChar char="-"/>
                      </a:pPr>
                      <a:endParaRPr lang="en-GB" sz="1900" b="1" i="0" dirty="0">
                        <a:solidFill>
                          <a:schemeClr val="tx1"/>
                        </a:solidFill>
                        <a:effectLst/>
                        <a:latin typeface="Century Gothic 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2405">
                <a:tc>
                  <a:txBody>
                    <a:bodyPr/>
                    <a:lstStyle/>
                    <a:p>
                      <a:pPr marL="342900" indent="-342900" algn="l" rtl="0">
                        <a:spcAft>
                          <a:spcPts val="0"/>
                        </a:spcAft>
                        <a:buFont typeface="Sassoon San Slope" panose="02000506030000090004" pitchFamily="2" charset="0"/>
                        <a:buChar char="-"/>
                      </a:pPr>
                      <a:r>
                        <a:rPr lang="id-ID" sz="1900" b="1" i="0" dirty="0">
                          <a:solidFill>
                            <a:schemeClr val="tx1"/>
                          </a:solidFill>
                          <a:effectLst/>
                          <a:latin typeface="Century Gothic Bold"/>
                          <a:ea typeface="Calibri" panose="020F0502020204030204" pitchFamily="34" charset="0"/>
                          <a:cs typeface="Times New Roman" panose="02020603050405020304" pitchFamily="18" charset="0"/>
                        </a:rPr>
                        <a:t>Gambarlah rantai makanan menggunakan panah dengan benar.</a:t>
                      </a:r>
                      <a:endParaRPr lang="en-US" sz="1900" b="1" i="0" dirty="0">
                        <a:solidFill>
                          <a:schemeClr val="tx1"/>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900" b="1" i="0" dirty="0">
                        <a:solidFill>
                          <a:schemeClr val="tx1"/>
                        </a:solidFill>
                        <a:effectLst/>
                        <a:latin typeface="Century Gothic 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23" name="Picture 22" descr="Beluga,-Wikipedia,-Greg-Hume.png"/>
          <p:cNvPicPr>
            <a:picLocks noChangeAspect="1"/>
          </p:cNvPicPr>
          <p:nvPr/>
        </p:nvPicPr>
        <p:blipFill>
          <a:blip r:embed="rId2" cstate="email"/>
          <a:stretch>
            <a:fillRect/>
          </a:stretch>
        </p:blipFill>
        <p:spPr>
          <a:xfrm>
            <a:off x="1611020" y="3420052"/>
            <a:ext cx="1557012" cy="1557012"/>
          </a:xfrm>
          <a:prstGeom prst="rect">
            <a:avLst/>
          </a:prstGeom>
        </p:spPr>
      </p:pic>
      <p:pic>
        <p:nvPicPr>
          <p:cNvPr id="24" name="Picture 23" descr="Arctic_Cod-Sheiko.png"/>
          <p:cNvPicPr>
            <a:picLocks noChangeAspect="1"/>
          </p:cNvPicPr>
          <p:nvPr/>
        </p:nvPicPr>
        <p:blipFill>
          <a:blip r:embed="rId3" cstate="email"/>
          <a:stretch>
            <a:fillRect/>
          </a:stretch>
        </p:blipFill>
        <p:spPr>
          <a:xfrm>
            <a:off x="5857676" y="3420053"/>
            <a:ext cx="1557011" cy="1557011"/>
          </a:xfrm>
          <a:prstGeom prst="rect">
            <a:avLst/>
          </a:prstGeom>
        </p:spPr>
      </p:pic>
      <p:pic>
        <p:nvPicPr>
          <p:cNvPr id="25" name="Picture 24" descr="Copepod.png"/>
          <p:cNvPicPr>
            <a:picLocks noChangeAspect="1"/>
          </p:cNvPicPr>
          <p:nvPr/>
        </p:nvPicPr>
        <p:blipFill>
          <a:blip r:embed="rId4" cstate="email"/>
          <a:stretch>
            <a:fillRect/>
          </a:stretch>
        </p:blipFill>
        <p:spPr>
          <a:xfrm>
            <a:off x="1611019" y="5170187"/>
            <a:ext cx="1557004" cy="1557004"/>
          </a:xfrm>
          <a:prstGeom prst="rect">
            <a:avLst/>
          </a:prstGeom>
        </p:spPr>
      </p:pic>
      <p:pic>
        <p:nvPicPr>
          <p:cNvPr id="26" name="Picture 25" descr="diatoms.png"/>
          <p:cNvPicPr>
            <a:picLocks noChangeAspect="1"/>
          </p:cNvPicPr>
          <p:nvPr/>
        </p:nvPicPr>
        <p:blipFill>
          <a:blip r:embed="rId5" cstate="email"/>
          <a:stretch>
            <a:fillRect/>
          </a:stretch>
        </p:blipFill>
        <p:spPr>
          <a:xfrm>
            <a:off x="5857676" y="5170180"/>
            <a:ext cx="1557011" cy="1557011"/>
          </a:xfrm>
          <a:prstGeom prst="rect">
            <a:avLst/>
          </a:prstGeom>
        </p:spPr>
      </p:pic>
      <p:sp>
        <p:nvSpPr>
          <p:cNvPr id="27" name="Rounded Rectangle 26"/>
          <p:cNvSpPr/>
          <p:nvPr/>
        </p:nvSpPr>
        <p:spPr>
          <a:xfrm>
            <a:off x="451345" y="2236124"/>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dirty="0">
                <a:solidFill>
                  <a:srgbClr val="1A1A1A"/>
                </a:solidFill>
                <a:latin typeface="Century Gothic Bold"/>
              </a:rPr>
              <a:t>Tingkat Pengembangan</a:t>
            </a:r>
          </a:p>
        </p:txBody>
      </p:sp>
      <p:sp>
        <p:nvSpPr>
          <p:cNvPr id="28" name="Rounded Rectangle 27"/>
          <p:cNvSpPr/>
          <p:nvPr/>
        </p:nvSpPr>
        <p:spPr>
          <a:xfrm>
            <a:off x="451345" y="2834402"/>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rgbClr val="1A1A1A"/>
                </a:solidFill>
                <a:latin typeface="Century Gothic Bold"/>
              </a:rPr>
              <a:t>Tingkat Kompetensi</a:t>
            </a:r>
          </a:p>
        </p:txBody>
      </p:sp>
      <p:sp>
        <p:nvSpPr>
          <p:cNvPr id="29" name="Shape 246"/>
          <p:cNvSpPr/>
          <p:nvPr/>
        </p:nvSpPr>
        <p:spPr>
          <a:xfrm>
            <a:off x="3261716" y="4178145"/>
            <a:ext cx="2453285" cy="0"/>
          </a:xfrm>
          <a:prstGeom prst="line">
            <a:avLst/>
          </a:prstGeom>
          <a:ln w="114300">
            <a:solidFill>
              <a:srgbClr val="38D4D6"/>
            </a:solidFill>
            <a:miter/>
            <a:headEnd type="triangle"/>
          </a:ln>
        </p:spPr>
        <p:txBody>
          <a:bodyPr lIns="22860" rIns="22860" rtlCol="0"/>
          <a:lstStyle/>
          <a:p>
            <a:pPr rtl="0"/>
            <a:endParaRPr sz="450" dirty="0"/>
          </a:p>
        </p:txBody>
      </p:sp>
      <p:sp>
        <p:nvSpPr>
          <p:cNvPr id="30" name="Shape 246"/>
          <p:cNvSpPr/>
          <p:nvPr/>
        </p:nvSpPr>
        <p:spPr>
          <a:xfrm>
            <a:off x="3278649" y="5998478"/>
            <a:ext cx="2453285" cy="0"/>
          </a:xfrm>
          <a:prstGeom prst="line">
            <a:avLst/>
          </a:prstGeom>
          <a:ln w="114300">
            <a:solidFill>
              <a:srgbClr val="38D4D6"/>
            </a:solidFill>
            <a:miter/>
            <a:headEnd type="triangle"/>
          </a:ln>
        </p:spPr>
        <p:txBody>
          <a:bodyPr lIns="22860" rIns="22860" rtlCol="0"/>
          <a:lstStyle/>
          <a:p>
            <a:pPr rtl="0"/>
            <a:endParaRPr sz="450" dirty="0"/>
          </a:p>
        </p:txBody>
      </p:sp>
      <p:sp>
        <p:nvSpPr>
          <p:cNvPr id="31" name="Shape 246"/>
          <p:cNvSpPr/>
          <p:nvPr/>
        </p:nvSpPr>
        <p:spPr>
          <a:xfrm flipH="1">
            <a:off x="3293764" y="4411134"/>
            <a:ext cx="2438170" cy="1320800"/>
          </a:xfrm>
          <a:prstGeom prst="line">
            <a:avLst/>
          </a:prstGeom>
          <a:ln w="114300">
            <a:solidFill>
              <a:srgbClr val="38D4D6"/>
            </a:solidFill>
            <a:miter/>
            <a:headEnd type="triangle"/>
          </a:ln>
        </p:spPr>
        <p:txBody>
          <a:bodyPr lIns="22860" rIns="22860" rtlCol="0"/>
          <a:lstStyle/>
          <a:p>
            <a:pPr rtl="0"/>
            <a:endParaRPr sz="450" dirty="0"/>
          </a:p>
        </p:txBody>
      </p:sp>
      <p:sp>
        <p:nvSpPr>
          <p:cNvPr id="32" name="Title 8"/>
          <p:cNvSpPr>
            <a:spLocks noGrp="1"/>
          </p:cNvSpPr>
          <p:nvPr>
            <p:ph type="title"/>
          </p:nvPr>
        </p:nvSpPr>
        <p:spPr>
          <a:xfrm>
            <a:off x="3846286" y="415063"/>
            <a:ext cx="4434114" cy="273845"/>
          </a:xfrm>
        </p:spPr>
        <p:txBody>
          <a:bodyPr rtlCol="0"/>
          <a:lstStyle/>
          <a:p>
            <a:pPr rtl="0"/>
            <a:r>
              <a:rPr lang="id-ID" dirty="0"/>
              <a:t>Pelajaran 1: Organisme apa saja yang hidup di wilayah Arktik?</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 name="Picture 22" descr="Screen Shot 2016-02-25 at 09.49.31.png"/>
          <p:cNvPicPr>
            <a:picLocks noChangeAspect="1"/>
          </p:cNvPicPr>
          <p:nvPr/>
        </p:nvPicPr>
        <p:blipFill>
          <a:blip r:embed="rId3" cstate="email"/>
          <a:stretch>
            <a:fillRect/>
          </a:stretch>
        </p:blipFill>
        <p:spPr>
          <a:xfrm>
            <a:off x="2652444" y="1038299"/>
            <a:ext cx="4699591" cy="5819702"/>
          </a:xfrm>
          <a:prstGeom prst="rect">
            <a:avLst/>
          </a:prstGeom>
        </p:spPr>
      </p:pic>
      <p:sp>
        <p:nvSpPr>
          <p:cNvPr id="24" name="Title 8"/>
          <p:cNvSpPr>
            <a:spLocks noGrp="1"/>
          </p:cNvSpPr>
          <p:nvPr>
            <p:ph type="title"/>
          </p:nvPr>
        </p:nvSpPr>
        <p:spPr>
          <a:xfrm>
            <a:off x="3797175" y="415063"/>
            <a:ext cx="4483225" cy="273845"/>
          </a:xfrm>
        </p:spPr>
        <p:txBody>
          <a:bodyPr rtlCol="0"/>
          <a:lstStyle/>
          <a:p>
            <a:pPr rtl="0"/>
            <a:r>
              <a:rPr lang="id-ID" dirty="0"/>
              <a:t>Pelajaran 1: Organisme apa saja yang hidup di wilayah Arktik?</a:t>
            </a:r>
          </a:p>
        </p:txBody>
      </p:sp>
      <p:sp>
        <p:nvSpPr>
          <p:cNvPr id="11" name="Title 1"/>
          <p:cNvSpPr txBox="1"/>
          <p:nvPr/>
        </p:nvSpPr>
        <p:spPr>
          <a:xfrm>
            <a:off x="430413" y="999428"/>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dirty="0">
                <a:solidFill>
                  <a:srgbClr val="25243D"/>
                </a:solidFill>
              </a:rPr>
              <a:t>Prakarya gantung </a:t>
            </a:r>
            <a:br>
              <a:rPr lang="en-GB" sz="3400" dirty="0">
                <a:solidFill>
                  <a:srgbClr val="25243D"/>
                </a:solidFill>
              </a:rPr>
            </a:br>
            <a:r>
              <a:rPr lang="id-ID" sz="3400" dirty="0">
                <a:solidFill>
                  <a:srgbClr val="25243D"/>
                </a:solidFill>
              </a:rPr>
              <a:t>Arktik</a:t>
            </a:r>
            <a:endParaRPr lang="en-GB" sz="3400" dirty="0">
              <a:solidFill>
                <a:srgbClr val="25243D"/>
              </a:solidFill>
            </a:endParaRPr>
          </a:p>
        </p:txBody>
      </p:sp>
      <p:pic>
        <p:nvPicPr>
          <p:cNvPr id="12" name="Picture 11" descr="Sun.png"/>
          <p:cNvPicPr>
            <a:picLocks noChangeAspect="1"/>
          </p:cNvPicPr>
          <p:nvPr/>
        </p:nvPicPr>
        <p:blipFill>
          <a:blip r:embed="rId4" cstate="email"/>
          <a:stretch>
            <a:fillRect/>
          </a:stretch>
        </p:blipFill>
        <p:spPr>
          <a:xfrm>
            <a:off x="4474455" y="1166586"/>
            <a:ext cx="767322" cy="767322"/>
          </a:xfrm>
          <a:prstGeom prst="rect">
            <a:avLst/>
          </a:prstGeom>
        </p:spPr>
      </p:pic>
      <p:pic>
        <p:nvPicPr>
          <p:cNvPr id="13" name="Picture 12" descr="diatoms.png"/>
          <p:cNvPicPr>
            <a:picLocks noChangeAspect="1"/>
          </p:cNvPicPr>
          <p:nvPr/>
        </p:nvPicPr>
        <p:blipFill>
          <a:blip r:embed="rId5" cstate="email"/>
          <a:stretch>
            <a:fillRect/>
          </a:stretch>
        </p:blipFill>
        <p:spPr>
          <a:xfrm>
            <a:off x="4474515" y="2143788"/>
            <a:ext cx="762584" cy="762584"/>
          </a:xfrm>
          <a:prstGeom prst="rect">
            <a:avLst/>
          </a:prstGeom>
        </p:spPr>
      </p:pic>
      <p:pic>
        <p:nvPicPr>
          <p:cNvPr id="15" name="Picture 14" descr="Copepod.png"/>
          <p:cNvPicPr>
            <a:picLocks noChangeAspect="1"/>
          </p:cNvPicPr>
          <p:nvPr/>
        </p:nvPicPr>
        <p:blipFill>
          <a:blip r:embed="rId6" cstate="email"/>
          <a:stretch>
            <a:fillRect/>
          </a:stretch>
        </p:blipFill>
        <p:spPr>
          <a:xfrm>
            <a:off x="5284774" y="3117913"/>
            <a:ext cx="762466" cy="762466"/>
          </a:xfrm>
          <a:prstGeom prst="rect">
            <a:avLst/>
          </a:prstGeom>
        </p:spPr>
      </p:pic>
      <p:pic>
        <p:nvPicPr>
          <p:cNvPr id="16" name="Picture 15" descr="Clam-Flickr,-Louisiana-Sea-Grant-College-Program.png"/>
          <p:cNvPicPr>
            <a:picLocks noChangeAspect="1"/>
          </p:cNvPicPr>
          <p:nvPr/>
        </p:nvPicPr>
        <p:blipFill>
          <a:blip r:embed="rId7" cstate="email"/>
          <a:stretch>
            <a:fillRect/>
          </a:stretch>
        </p:blipFill>
        <p:spPr>
          <a:xfrm>
            <a:off x="2792641" y="3106539"/>
            <a:ext cx="762526" cy="762526"/>
          </a:xfrm>
          <a:prstGeom prst="rect">
            <a:avLst/>
          </a:prstGeom>
        </p:spPr>
      </p:pic>
      <p:pic>
        <p:nvPicPr>
          <p:cNvPr id="17" name="Picture 16" descr="Walrus.png"/>
          <p:cNvPicPr>
            <a:picLocks noChangeAspect="1"/>
          </p:cNvPicPr>
          <p:nvPr/>
        </p:nvPicPr>
        <p:blipFill>
          <a:blip r:embed="rId8" cstate="email"/>
          <a:stretch>
            <a:fillRect/>
          </a:stretch>
        </p:blipFill>
        <p:spPr>
          <a:xfrm>
            <a:off x="2803666" y="4062243"/>
            <a:ext cx="756737" cy="756737"/>
          </a:xfrm>
          <a:prstGeom prst="rect">
            <a:avLst/>
          </a:prstGeom>
        </p:spPr>
      </p:pic>
      <p:pic>
        <p:nvPicPr>
          <p:cNvPr id="18" name="Picture 17" descr="Arctic_Cod-Sheiko.png"/>
          <p:cNvPicPr>
            <a:picLocks noChangeAspect="1"/>
          </p:cNvPicPr>
          <p:nvPr/>
        </p:nvPicPr>
        <p:blipFill>
          <a:blip r:embed="rId9" cstate="email"/>
          <a:stretch>
            <a:fillRect/>
          </a:stretch>
        </p:blipFill>
        <p:spPr>
          <a:xfrm>
            <a:off x="5291963" y="4042966"/>
            <a:ext cx="762584" cy="762584"/>
          </a:xfrm>
          <a:prstGeom prst="rect">
            <a:avLst/>
          </a:prstGeom>
        </p:spPr>
      </p:pic>
      <p:pic>
        <p:nvPicPr>
          <p:cNvPr id="19" name="Picture 18" descr="Beluga,-Wikipedia,-Greg-Hume.png"/>
          <p:cNvPicPr>
            <a:picLocks noChangeAspect="1"/>
          </p:cNvPicPr>
          <p:nvPr/>
        </p:nvPicPr>
        <p:blipFill>
          <a:blip r:embed="rId10" cstate="email"/>
          <a:stretch>
            <a:fillRect/>
          </a:stretch>
        </p:blipFill>
        <p:spPr>
          <a:xfrm>
            <a:off x="3408507" y="5003014"/>
            <a:ext cx="777336" cy="777336"/>
          </a:xfrm>
          <a:prstGeom prst="rect">
            <a:avLst/>
          </a:prstGeom>
        </p:spPr>
      </p:pic>
      <p:pic>
        <p:nvPicPr>
          <p:cNvPr id="20" name="Picture 19" descr="Pusa_hispida_pup.png"/>
          <p:cNvPicPr>
            <a:picLocks noChangeAspect="1"/>
          </p:cNvPicPr>
          <p:nvPr/>
        </p:nvPicPr>
        <p:blipFill>
          <a:blip r:embed="rId11" cstate="email"/>
          <a:stretch>
            <a:fillRect/>
          </a:stretch>
        </p:blipFill>
        <p:spPr>
          <a:xfrm>
            <a:off x="5921865" y="5018476"/>
            <a:ext cx="762526" cy="762526"/>
          </a:xfrm>
          <a:prstGeom prst="rect">
            <a:avLst/>
          </a:prstGeom>
        </p:spPr>
      </p:pic>
      <p:pic>
        <p:nvPicPr>
          <p:cNvPr id="21" name="Picture 20" descr="polar-bear.png"/>
          <p:cNvPicPr>
            <a:picLocks noChangeAspect="1"/>
          </p:cNvPicPr>
          <p:nvPr/>
        </p:nvPicPr>
        <p:blipFill>
          <a:blip r:embed="rId12" cstate="email"/>
          <a:stretch>
            <a:fillRect/>
          </a:stretch>
        </p:blipFill>
        <p:spPr>
          <a:xfrm>
            <a:off x="5333855" y="6024357"/>
            <a:ext cx="762586" cy="762586"/>
          </a:xfrm>
          <a:prstGeom prst="rect">
            <a:avLst/>
          </a:prstGeom>
        </p:spPr>
      </p:pic>
      <p:pic>
        <p:nvPicPr>
          <p:cNvPr id="22" name="Picture 21" descr="ArcticFox.png"/>
          <p:cNvPicPr>
            <a:picLocks noChangeAspect="1"/>
          </p:cNvPicPr>
          <p:nvPr/>
        </p:nvPicPr>
        <p:blipFill>
          <a:blip r:embed="rId13" cstate="email"/>
          <a:stretch>
            <a:fillRect/>
          </a:stretch>
        </p:blipFill>
        <p:spPr>
          <a:xfrm>
            <a:off x="6520685" y="6034996"/>
            <a:ext cx="752253" cy="752253"/>
          </a:xfrm>
          <a:prstGeom prst="rect">
            <a:avLst/>
          </a:prstGeom>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236"/>
          <p:cNvGraphicFramePr>
            <a:graphicFrameLocks noGrp="1"/>
          </p:cNvGraphicFramePr>
          <p:nvPr/>
        </p:nvGraphicFramePr>
        <p:xfrm>
          <a:off x="2341906" y="2222500"/>
          <a:ext cx="6626730" cy="4419600"/>
        </p:xfrm>
        <a:graphic>
          <a:graphicData uri="http://schemas.openxmlformats.org/drawingml/2006/table">
            <a:tbl>
              <a:tblPr/>
              <a:tblGrid>
                <a:gridCol w="6626730">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Menyebutkan lima jenis organisme di wilayah Arktik.</a:t>
                      </a:r>
                    </a:p>
                    <a:p>
                      <a:pPr marL="342900" indent="-342900" algn="l" rtl="0">
                        <a:spcAft>
                          <a:spcPts val="0"/>
                        </a:spcAft>
                        <a:buFont typeface="Sassoon San Slope" panose="02000506030000090004" pitchFamily="2" charset="0"/>
                        <a:buChar char="-"/>
                      </a:pP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Menemukan lokasi wilayah Arktik pada sebuah peta.</a:t>
                      </a:r>
                    </a:p>
                    <a:p>
                      <a:pPr marL="0" indent="0" algn="l" rtl="0">
                        <a:spcAft>
                          <a:spcPts val="0"/>
                        </a:spcAft>
                        <a:buFont typeface="Sassoon San Slope" panose="02000506030000090004" pitchFamily="2" charset="0"/>
                        <a:buNone/>
                      </a:pPr>
                      <a:endParaRPr lang="en-GB" sz="18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3920">
                <a:tc>
                  <a:txBody>
                    <a:bodyPr/>
                    <a:lstStyle/>
                    <a:p>
                      <a:pPr marL="342900" indent="-342900" algn="l" rtl="0">
                        <a:spcAft>
                          <a:spcPts val="0"/>
                        </a:spcAft>
                        <a:buFont typeface="Sassoon San Slope" panose="02000506030000090004" pitchFamily="2" charset="0"/>
                        <a:buChar char="-"/>
                      </a:pPr>
                      <a:r>
                        <a:rPr lang="id-ID" sz="1800" b="1" i="0">
                          <a:solidFill>
                            <a:srgbClr val="FFFFFF"/>
                          </a:solidFill>
                          <a:effectLst/>
                          <a:latin typeface="Century Gothic Bold"/>
                          <a:ea typeface="Calibri" panose="020F0502020204030204" pitchFamily="34" charset="0"/>
                          <a:cs typeface="Times New Roman" panose="02020603050405020304" pitchFamily="18" charset="0"/>
                        </a:rPr>
                        <a:t>Menggambar rantai makanan sederhana.</a:t>
                      </a:r>
                    </a:p>
                    <a:p>
                      <a:pPr marL="342900" indent="-342900" algn="l" rtl="0">
                        <a:spcAft>
                          <a:spcPts val="0"/>
                        </a:spcAft>
                        <a:buFont typeface="Sassoon San Slope" panose="02000506030000090004" pitchFamily="2" charset="0"/>
                        <a:buChar char="-"/>
                      </a:pPr>
                      <a:r>
                        <a:rPr lang="id-ID" sz="1800" b="1" i="0">
                          <a:solidFill>
                            <a:srgbClr val="FFFFFF"/>
                          </a:solidFill>
                          <a:effectLst/>
                          <a:latin typeface="Century Gothic Bold"/>
                          <a:ea typeface="Calibri" panose="020F0502020204030204" pitchFamily="34" charset="0"/>
                          <a:cs typeface="Times New Roman" panose="02020603050405020304" pitchFamily="18" charset="0"/>
                        </a:rPr>
                        <a:t>Menjelaskan kondisi kehidupan di Arktik.</a:t>
                      </a:r>
                    </a:p>
                    <a:p>
                      <a:pPr marL="342900" indent="-342900" algn="l" rtl="0">
                        <a:spcAft>
                          <a:spcPts val="0"/>
                        </a:spcAft>
                        <a:buFont typeface="Sassoon San Slope" panose="02000506030000090004" pitchFamily="2" charset="0"/>
                        <a:buChar char="-"/>
                      </a:pPr>
                      <a:endParaRPr lang="en-GB" sz="18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Menggunakan kata predator, </a:t>
                      </a:r>
                      <a:r>
                        <a:rPr lang="id-ID" sz="1800" b="1" i="0">
                          <a:solidFill>
                            <a:srgbClr val="FFFFFF"/>
                          </a:solidFill>
                          <a:effectLst/>
                          <a:latin typeface="Century Gothic Bold"/>
                          <a:ea typeface="Calibri" panose="020F0502020204030204" pitchFamily="34" charset="0"/>
                          <a:cs typeface="Times New Roman" panose="02020603050405020304" pitchFamily="18" charset="0"/>
                        </a:rPr>
                        <a:t>mangsa, </a:t>
                      </a: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konsumen dan produsen dengan benar.</a:t>
                      </a:r>
                    </a:p>
                    <a:p>
                      <a:pPr marL="342900" indent="-342900" algn="l" rtl="0">
                        <a:spcAft>
                          <a:spcPts val="0"/>
                        </a:spcAft>
                        <a:buFont typeface="Sassoon San Slope" panose="02000506030000090004" pitchFamily="2" charset="0"/>
                        <a:buChar char="-"/>
                      </a:pP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Menggambar rantai makanan menggunakan panah dengan benar.</a:t>
                      </a:r>
                    </a:p>
                    <a:p>
                      <a:pPr marL="342900" indent="-342900" algn="l" rtl="0">
                        <a:spcAft>
                          <a:spcPts val="0"/>
                        </a:spcAft>
                        <a:buFont typeface="Sassoon San Slope" panose="02000506030000090004" pitchFamily="2" charset="0"/>
                        <a:buChar char="-"/>
                      </a:pPr>
                      <a:endParaRPr lang="en-GB" sz="18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48640">
                <a:tc>
                  <a:txBody>
                    <a:bodyPr/>
                    <a:lstStyle/>
                    <a:p>
                      <a:pPr marL="342900" indent="-342900" algn="l" rtl="0">
                        <a:spcAft>
                          <a:spcPts val="0"/>
                        </a:spcAft>
                        <a:buFont typeface="Sassoon San Slope" panose="02000506030000090004" pitchFamily="2" charset="0"/>
                        <a:buChar char="-"/>
                      </a:pPr>
                      <a:r>
                        <a:rPr lang="id-ID" sz="1800" b="1" i="0">
                          <a:solidFill>
                            <a:srgbClr val="FFFFFF"/>
                          </a:solidFill>
                          <a:effectLst/>
                          <a:latin typeface="Century Gothic Bold"/>
                          <a:ea typeface="Calibri" panose="020F0502020204030204" pitchFamily="34" charset="0"/>
                          <a:cs typeface="Times New Roman" panose="02020603050405020304" pitchFamily="18" charset="0"/>
                        </a:rPr>
                        <a:t>Menyusun jaring makanan.</a:t>
                      </a:r>
                    </a:p>
                    <a:p>
                      <a:pPr marL="342900" indent="-342900" algn="l" rtl="0">
                        <a:spcAft>
                          <a:spcPts val="0"/>
                        </a:spcAft>
                        <a:buFont typeface="Sassoon San Slope" panose="02000506030000090004" pitchFamily="2" charset="0"/>
                        <a:buChar char="-"/>
                      </a:pPr>
                      <a:endParaRPr lang="en-GB" sz="18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Memahami dampak jika suatu organisme dihilangkan</a:t>
                      </a:r>
                      <a:r>
                        <a:rPr lang="en-GB" sz="1800" b="1" i="0" dirty="0">
                          <a:solidFill>
                            <a:srgbClr val="FFFFFF"/>
                          </a:solidFill>
                          <a:effectLst/>
                          <a:latin typeface="Century Gothic Bold"/>
                          <a:ea typeface="Calibri" panose="020F0502020204030204" pitchFamily="34" charset="0"/>
                          <a:cs typeface="Times New Roman" panose="02020603050405020304" pitchFamily="18" charset="0"/>
                        </a:rPr>
                        <a:t> </a:t>
                      </a:r>
                      <a:r>
                        <a:rPr lang="id-ID" sz="1800" b="1" i="0" dirty="0">
                          <a:solidFill>
                            <a:srgbClr val="FFFFFF"/>
                          </a:solidFill>
                          <a:effectLst/>
                          <a:latin typeface="Century Gothic Bold"/>
                          <a:ea typeface="Calibri" panose="020F0502020204030204" pitchFamily="34" charset="0"/>
                          <a:cs typeface="Times New Roman" panose="02020603050405020304" pitchFamily="18" charset="0"/>
                        </a:rPr>
                        <a:t>dari jaring makanan.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4" name="Rounded Rectangle 13"/>
          <p:cNvSpPr/>
          <p:nvPr/>
        </p:nvSpPr>
        <p:spPr>
          <a:xfrm>
            <a:off x="449263" y="2222500"/>
            <a:ext cx="1450028" cy="484269"/>
          </a:xfrm>
          <a:prstGeom prst="roundRect">
            <a:avLst/>
          </a:prstGeom>
          <a:solidFill>
            <a:schemeClr val="tx1"/>
          </a:solid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id-ID" sz="1200" b="1">
                <a:solidFill>
                  <a:srgbClr val="1A1A1A"/>
                </a:solidFill>
                <a:latin typeface="Century Gothic Bold"/>
              </a:rPr>
              <a:t>Landasan</a:t>
            </a:r>
          </a:p>
        </p:txBody>
      </p:sp>
      <p:sp>
        <p:nvSpPr>
          <p:cNvPr id="15" name="Rounded Rectangle 14"/>
          <p:cNvSpPr/>
          <p:nvPr/>
        </p:nvSpPr>
        <p:spPr>
          <a:xfrm>
            <a:off x="449263" y="3123448"/>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rgbClr val="1A1A1A"/>
                </a:solidFill>
                <a:latin typeface="Century Gothic Bold"/>
              </a:rPr>
              <a:t>Tingkat Pengembangan</a:t>
            </a:r>
          </a:p>
        </p:txBody>
      </p:sp>
      <p:sp>
        <p:nvSpPr>
          <p:cNvPr id="16" name="Rounded Rectangle 15"/>
          <p:cNvSpPr/>
          <p:nvPr/>
        </p:nvSpPr>
        <p:spPr>
          <a:xfrm>
            <a:off x="449263" y="4018384"/>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rgbClr val="1A1A1A"/>
                </a:solidFill>
                <a:latin typeface="Century Gothic Bold"/>
              </a:rPr>
              <a:t>Tingkat Kompetensi</a:t>
            </a:r>
          </a:p>
        </p:txBody>
      </p:sp>
      <p:sp>
        <p:nvSpPr>
          <p:cNvPr id="17" name="Rounded Rectangle 16"/>
          <p:cNvSpPr/>
          <p:nvPr/>
        </p:nvSpPr>
        <p:spPr>
          <a:xfrm>
            <a:off x="449263" y="5342942"/>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chemeClr val="bg1"/>
                </a:solidFill>
                <a:latin typeface="Century Gothic Bold"/>
              </a:rPr>
              <a:t>Tingkat Keahlian</a:t>
            </a:r>
          </a:p>
        </p:txBody>
      </p:sp>
      <p:sp>
        <p:nvSpPr>
          <p:cNvPr id="18" name="Title 6"/>
          <p:cNvSpPr txBox="1"/>
          <p:nvPr/>
        </p:nvSpPr>
        <p:spPr>
          <a:xfrm>
            <a:off x="391892" y="1365250"/>
            <a:ext cx="7674870" cy="516732"/>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dirty="0">
                <a:solidFill>
                  <a:srgbClr val="FFFFFF"/>
                </a:solidFill>
              </a:rPr>
              <a:t>Titik periksa pembelajaran akhir</a:t>
            </a:r>
            <a:endParaRPr lang="en-GB" sz="3400" dirty="0">
              <a:solidFill>
                <a:srgbClr val="FFFFFF"/>
              </a:solidFill>
            </a:endParaRPr>
          </a:p>
        </p:txBody>
      </p:sp>
      <p:sp>
        <p:nvSpPr>
          <p:cNvPr id="19" name="Rounded Rectangle 18"/>
          <p:cNvSpPr/>
          <p:nvPr/>
        </p:nvSpPr>
        <p:spPr>
          <a:xfrm>
            <a:off x="466182" y="5991939"/>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rgbClr val="1A1A1A"/>
                </a:solidFill>
                <a:latin typeface="Century Gothic Bold"/>
              </a:rPr>
              <a:t>Tingkat Lanjut</a:t>
            </a:r>
          </a:p>
        </p:txBody>
      </p:sp>
      <p:sp>
        <p:nvSpPr>
          <p:cNvPr id="33" name="Title 8"/>
          <p:cNvSpPr>
            <a:spLocks noGrp="1"/>
          </p:cNvSpPr>
          <p:nvPr>
            <p:ph type="title"/>
          </p:nvPr>
        </p:nvSpPr>
        <p:spPr>
          <a:xfrm>
            <a:off x="3730171" y="415063"/>
            <a:ext cx="4550229" cy="273845"/>
          </a:xfrm>
        </p:spPr>
        <p:txBody>
          <a:bodyPr rtlCol="0"/>
          <a:lstStyle/>
          <a:p>
            <a:pPr rtl="0"/>
            <a:r>
              <a:rPr lang="id-ID"/>
              <a:t>Pelajaran 1: Organisme apa saja yang hidup di wilayah Arktik?</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730171" y="415063"/>
            <a:ext cx="4550229" cy="273845"/>
          </a:xfrm>
        </p:spPr>
        <p:txBody>
          <a:bodyPr rtlCol="0"/>
          <a:lstStyle/>
          <a:p>
            <a:pPr rtl="0"/>
            <a:r>
              <a:rPr lang="id-ID" dirty="0"/>
              <a:t>Pelajaran 1: Organisme apa saja yang hidup di wilayah Arktik?</a:t>
            </a:r>
          </a:p>
        </p:txBody>
      </p:sp>
      <p:sp>
        <p:nvSpPr>
          <p:cNvPr id="11" name="TextBox 10"/>
          <p:cNvSpPr txBox="1"/>
          <p:nvPr/>
        </p:nvSpPr>
        <p:spPr>
          <a:xfrm>
            <a:off x="469753" y="2214045"/>
            <a:ext cx="8642350" cy="2030095"/>
          </a:xfrm>
          <a:prstGeom prst="rect">
            <a:avLst/>
          </a:prstGeom>
          <a:noFill/>
        </p:spPr>
        <p:txBody>
          <a:bodyPr wrap="square" rtlCol="0">
            <a:spAutoFit/>
          </a:bodyPr>
          <a:lstStyle/>
          <a:p>
            <a:pPr rtl="0"/>
            <a:r>
              <a:rPr lang="id-ID" sz="1800" b="1">
                <a:solidFill>
                  <a:srgbClr val="25243D"/>
                </a:solidFill>
                <a:latin typeface="Century Gothic Bold"/>
              </a:rPr>
              <a:t>Bagaimana perbedaan pelajaran kalian hari ini jika di ajarkan oleh:</a:t>
            </a:r>
          </a:p>
          <a:p>
            <a:pPr rtl="0"/>
            <a:endParaRPr lang="en-GB" sz="1800" b="1" dirty="0">
              <a:solidFill>
                <a:srgbClr val="25243D"/>
              </a:solidFill>
              <a:latin typeface="Century Gothic Bold"/>
            </a:endParaRPr>
          </a:p>
          <a:p>
            <a:pPr marL="514350" indent="-514350" rtl="0">
              <a:buAutoNum type="arabicPeriod"/>
            </a:pPr>
            <a:r>
              <a:rPr lang="id-ID" sz="1800" b="1">
                <a:solidFill>
                  <a:srgbClr val="25243D"/>
                </a:solidFill>
                <a:latin typeface="Century Gothic Bold"/>
              </a:rPr>
              <a:t>Orang </a:t>
            </a:r>
            <a:r>
              <a:rPr lang="en-ID" altLang="id-ID" sz="1800" b="1">
                <a:solidFill>
                  <a:srgbClr val="25243D"/>
                </a:solidFill>
                <a:latin typeface="Century Gothic Bold"/>
              </a:rPr>
              <a:t>suku</a:t>
            </a:r>
            <a:r>
              <a:rPr lang="id-ID" sz="1800" b="1">
                <a:solidFill>
                  <a:srgbClr val="25243D"/>
                </a:solidFill>
                <a:latin typeface="Century Gothic Bold"/>
              </a:rPr>
              <a:t> Inuit?</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id-ID" sz="1800" b="1">
                <a:solidFill>
                  <a:srgbClr val="25243D"/>
                </a:solidFill>
                <a:latin typeface="Century Gothic Bold"/>
              </a:rPr>
              <a:t>Seorang ilmuwan lapangan?</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id-ID" sz="1800" b="1">
                <a:solidFill>
                  <a:srgbClr val="25243D"/>
                </a:solidFill>
                <a:latin typeface="Century Gothic Bold"/>
              </a:rPr>
              <a:t>Seekor beruang kutub?</a:t>
            </a:r>
          </a:p>
        </p:txBody>
      </p:sp>
      <p:sp>
        <p:nvSpPr>
          <p:cNvPr id="12" name="Title 1"/>
          <p:cNvSpPr txBox="1"/>
          <p:nvPr/>
        </p:nvSpPr>
        <p:spPr>
          <a:xfrm>
            <a:off x="398432" y="999418"/>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rgbClr val="25243D"/>
                </a:solidFill>
              </a:rPr>
              <a:t>Titik periksa pembelajaran akhir</a:t>
            </a:r>
            <a:endParaRPr lang="en-GB" sz="3400" dirty="0">
              <a:solidFill>
                <a:srgbClr val="25243D"/>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599543" y="415063"/>
            <a:ext cx="4680857" cy="273845"/>
          </a:xfrm>
        </p:spPr>
        <p:txBody>
          <a:bodyPr rtlCol="0"/>
          <a:lstStyle/>
          <a:p>
            <a:pPr rtl="0"/>
            <a:r>
              <a:rPr lang="id-ID" dirty="0"/>
              <a:t>Pelajaran 1: Organisme apa saja yang hidup di wilayah Arktik?</a:t>
            </a:r>
          </a:p>
        </p:txBody>
      </p:sp>
      <p:graphicFrame>
        <p:nvGraphicFramePr>
          <p:cNvPr id="25" name="Group 102"/>
          <p:cNvGraphicFramePr/>
          <p:nvPr/>
        </p:nvGraphicFramePr>
        <p:xfrm>
          <a:off x="342938" y="2116175"/>
          <a:ext cx="8609013" cy="1749460"/>
        </p:xfrm>
        <a:graphic>
          <a:graphicData uri="http://schemas.openxmlformats.org/drawingml/2006/table">
            <a:tbl>
              <a:tblPr/>
              <a:tblGrid>
                <a:gridCol w="1548492">
                  <a:extLst>
                    <a:ext uri="{9D8B030D-6E8A-4147-A177-3AD203B41FA5}">
                      <a16:colId xmlns:a16="http://schemas.microsoft.com/office/drawing/2014/main" val="20000"/>
                    </a:ext>
                  </a:extLst>
                </a:gridCol>
                <a:gridCol w="7060521">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lang="id-ID" sz="1800" b="1" i="0" u="none" strike="noStrike" cap="none" normalizeH="0" dirty="0">
                          <a:ln>
                            <a:noFill/>
                          </a:ln>
                          <a:solidFill>
                            <a:srgbClr val="25243D"/>
                          </a:solidFill>
                          <a:effectLst/>
                          <a:latin typeface="Century Gothic Bold"/>
                          <a:cs typeface="Sketch Block Bold"/>
                        </a:rPr>
                        <a:t>Pertanyaan Kunci</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pPr>
                      <a:r>
                        <a:rPr lang="id-ID" sz="1800" b="1" i="0" u="none" strike="noStrike" cap="none" normalizeH="0" dirty="0">
                          <a:ln>
                            <a:noFill/>
                          </a:ln>
                          <a:solidFill>
                            <a:srgbClr val="25243D"/>
                          </a:solidFill>
                          <a:effectLst/>
                          <a:latin typeface="Century Gothic Bold"/>
                          <a:cs typeface="Sassoon San Slope"/>
                        </a:rPr>
                        <a:t>O_ _ _ _ _ _ _ _ apa saja yang hidup di Arktik?</a:t>
                      </a:r>
                    </a:p>
                    <a:p>
                      <a:pPr marL="533400" marR="0" lvl="0" indent="-533400" algn="l" defTabSz="914400" rtl="0" eaLnBrk="1" fontAlgn="base" latinLnBrk="0" hangingPunct="1">
                        <a:lnSpc>
                          <a:spcPct val="100000"/>
                        </a:lnSpc>
                        <a:spcBef>
                          <a:spcPct val="20000"/>
                        </a:spcBef>
                        <a:spcAft>
                          <a:spcPct val="0"/>
                        </a:spcAft>
                        <a:buClrTx/>
                        <a:buSzTx/>
                        <a:buFontTx/>
                        <a:buAutoNum type="arabicPeriod"/>
                      </a:pPr>
                      <a:r>
                        <a:rPr lang="id-ID" sz="1800" b="1" i="0" u="none" strike="noStrike" cap="none" normalizeH="0" dirty="0">
                          <a:ln>
                            <a:noFill/>
                          </a:ln>
                          <a:solidFill>
                            <a:srgbClr val="25243D"/>
                          </a:solidFill>
                          <a:effectLst/>
                          <a:latin typeface="Century Gothic Bold"/>
                          <a:cs typeface="Sassoon San Slope"/>
                        </a:rPr>
                        <a:t>Bagaimana mereka saling b_ _ _ _ _ _ _ _ _ ?</a:t>
                      </a:r>
                    </a:p>
                    <a:p>
                      <a:pPr marL="533400" marR="0" lvl="0" indent="-533400" algn="l" defTabSz="914400" rtl="0" eaLnBrk="1" fontAlgn="base" latinLnBrk="0" hangingPunct="1">
                        <a:lnSpc>
                          <a:spcPct val="100000"/>
                        </a:lnSpc>
                        <a:spcBef>
                          <a:spcPct val="20000"/>
                        </a:spcBef>
                        <a:spcAft>
                          <a:spcPct val="0"/>
                        </a:spcAft>
                        <a:buClrTx/>
                        <a:buSzTx/>
                        <a:buFontTx/>
                        <a:buAutoNum type="arabicPeriod"/>
                      </a:pPr>
                      <a:endParaRPr kumimoji="0" lang="en-GB" sz="1800" b="1" i="0" u="none" strike="noStrike" cap="none" normalizeH="0" baseline="0" dirty="0">
                        <a:ln>
                          <a:noFill/>
                        </a:ln>
                        <a:solidFill>
                          <a:srgbClr val="25243D"/>
                        </a:solidFill>
                        <a:effectLst/>
                        <a:latin typeface="Century Gothic Bold"/>
                        <a:cs typeface="Sassoon San Slope"/>
                      </a:endParaRP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342938" y="1276994"/>
            <a:ext cx="5203093" cy="615553"/>
          </a:xfrm>
          <a:prstGeom prst="rect">
            <a:avLst/>
          </a:prstGeom>
          <a:noFill/>
        </p:spPr>
        <p:txBody>
          <a:bodyPr wrap="square" rtlCol="0">
            <a:spAutoFit/>
          </a:bodyPr>
          <a:lstStyle/>
          <a:p>
            <a:pPr rtl="0"/>
            <a:r>
              <a:rPr lang="id-ID" sz="3400" b="1">
                <a:solidFill>
                  <a:srgbClr val="25243D"/>
                </a:solidFill>
                <a:latin typeface="Century Gothic Bold"/>
                <a:cs typeface="Akzidenz Grotesk BE Cn"/>
              </a:rPr>
              <a:t>Pelajaran 1</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149600" y="415063"/>
            <a:ext cx="5130800" cy="273845"/>
          </a:xfrm>
        </p:spPr>
        <p:txBody>
          <a:bodyPr rtlCol="0"/>
          <a:lstStyle/>
          <a:p>
            <a:pPr rtl="0"/>
            <a:r>
              <a:rPr lang="id-ID" dirty="0"/>
              <a:t>Pelajaran 1: Organisme apa saja yang hidup di wilayah Arktik?</a:t>
            </a:r>
          </a:p>
        </p:txBody>
      </p:sp>
      <p:graphicFrame>
        <p:nvGraphicFramePr>
          <p:cNvPr id="5" name="Group 236"/>
          <p:cNvGraphicFramePr>
            <a:graphicFrameLocks noGrp="1"/>
          </p:cNvGraphicFramePr>
          <p:nvPr>
            <p:extLst>
              <p:ext uri="{D42A27DB-BD31-4B8C-83A1-F6EECF244321}">
                <p14:modId xmlns:p14="http://schemas.microsoft.com/office/powerpoint/2010/main" val="89772269"/>
              </p:ext>
            </p:extLst>
          </p:nvPr>
        </p:nvGraphicFramePr>
        <p:xfrm>
          <a:off x="2341906" y="2222500"/>
          <a:ext cx="6626730" cy="4419600"/>
        </p:xfrm>
        <a:graphic>
          <a:graphicData uri="http://schemas.openxmlformats.org/drawingml/2006/table">
            <a:tbl>
              <a:tblPr/>
              <a:tblGrid>
                <a:gridCol w="6626730">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Menyebutkan lima jenis organisme di wilayah Arktik.</a:t>
                      </a:r>
                    </a:p>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Menemukan lokasi wilayah Arktik pada sebuah peta.</a:t>
                      </a:r>
                    </a:p>
                    <a:p>
                      <a:pPr marL="0" indent="0" algn="l" rtl="0">
                        <a:spcAft>
                          <a:spcPts val="0"/>
                        </a:spcAft>
                        <a:buFont typeface="Sassoon San Slope" panose="02000506030000090004" pitchFamily="2" charset="0"/>
                        <a:buNone/>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3920">
                <a:tc>
                  <a:txBody>
                    <a:bodyPr/>
                    <a:lstStyle/>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Menggambar rantai makanan sederhana.</a:t>
                      </a:r>
                    </a:p>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Menjelaskan kondisi kehidupan di Arktik.</a:t>
                      </a:r>
                    </a:p>
                    <a:p>
                      <a:pPr marL="342900" indent="-342900" algn="l" rtl="0">
                        <a:spcAft>
                          <a:spcPts val="0"/>
                        </a:spcAft>
                        <a:buFont typeface="Sassoon San Slope" panose="02000506030000090004" pitchFamily="2" charset="0"/>
                        <a:buChar char="-"/>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Menggunakan kata predator, mangsa, konsumen dan produsen dengan benar.</a:t>
                      </a:r>
                    </a:p>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Menggambar rantai makanan menggunakan panah dengan benar.</a:t>
                      </a:r>
                    </a:p>
                    <a:p>
                      <a:pPr marL="0" indent="0" algn="l" rtl="0">
                        <a:spcAft>
                          <a:spcPts val="0"/>
                        </a:spcAft>
                        <a:buFont typeface="Sassoon San Slope" panose="02000506030000090004" pitchFamily="2" charset="0"/>
                        <a:buNone/>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48640">
                <a:tc>
                  <a:txBody>
                    <a:bodyPr/>
                    <a:lstStyle/>
                    <a:p>
                      <a:pPr marL="342900" indent="-342900" algn="l" rtl="0">
                        <a:spcAft>
                          <a:spcPts val="0"/>
                        </a:spcAft>
                        <a:buFont typeface="Sassoon San Slope" panose="02000506030000090004" pitchFamily="2" charset="0"/>
                        <a:buChar char="-"/>
                      </a:pPr>
                      <a:r>
                        <a:rPr lang="id-ID" sz="1800" b="1" i="0">
                          <a:solidFill>
                            <a:srgbClr val="25243D"/>
                          </a:solidFill>
                          <a:effectLst/>
                          <a:latin typeface="Century Gothic Bold"/>
                          <a:ea typeface="Calibri" panose="020F0502020204030204" pitchFamily="34" charset="0"/>
                          <a:cs typeface="Times New Roman" panose="02020603050405020304" pitchFamily="18" charset="0"/>
                        </a:rPr>
                        <a:t>Menyusun jaring makanan.</a:t>
                      </a:r>
                    </a:p>
                    <a:p>
                      <a:pPr marL="342900" indent="-342900" algn="l" rtl="0">
                        <a:spcAft>
                          <a:spcPts val="0"/>
                        </a:spcAft>
                        <a:buFont typeface="Sassoon San Slope" panose="02000506030000090004" pitchFamily="2" charset="0"/>
                        <a:buChar char="-"/>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Memahami dampak jika suatu organisme dihilangkan </a:t>
                      </a:r>
                      <a:br>
                        <a:rPr lang="en-GB" sz="1800" b="1" i="0" dirty="0">
                          <a:solidFill>
                            <a:srgbClr val="25243D"/>
                          </a:solidFill>
                          <a:effectLst/>
                          <a:latin typeface="Century Gothic Bold"/>
                          <a:ea typeface="Calibri" panose="020F0502020204030204" pitchFamily="34" charset="0"/>
                          <a:cs typeface="Times New Roman" panose="02020603050405020304" pitchFamily="18" charset="0"/>
                        </a:rPr>
                      </a:br>
                      <a:r>
                        <a:rPr lang="id-ID" sz="1800" b="1" i="0" dirty="0">
                          <a:solidFill>
                            <a:srgbClr val="25243D"/>
                          </a:solidFill>
                          <a:effectLst/>
                          <a:latin typeface="Century Gothic Bold"/>
                          <a:ea typeface="Calibri" panose="020F0502020204030204" pitchFamily="34" charset="0"/>
                          <a:cs typeface="Times New Roman" panose="02020603050405020304" pitchFamily="18" charset="0"/>
                        </a:rPr>
                        <a:t>dari jaring makanan.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ounded Rectangle 5"/>
          <p:cNvSpPr/>
          <p:nvPr/>
        </p:nvSpPr>
        <p:spPr>
          <a:xfrm>
            <a:off x="449263" y="2222500"/>
            <a:ext cx="1450028" cy="484269"/>
          </a:xfrm>
          <a:prstGeom prst="round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id-ID" sz="1200" b="1" dirty="0">
                <a:solidFill>
                  <a:srgbClr val="1A1A1A"/>
                </a:solidFill>
                <a:latin typeface="Century Gothic Bold"/>
              </a:rPr>
              <a:t>Landasan</a:t>
            </a:r>
          </a:p>
        </p:txBody>
      </p:sp>
      <p:sp>
        <p:nvSpPr>
          <p:cNvPr id="7" name="Rounded Rectangle 6"/>
          <p:cNvSpPr/>
          <p:nvPr/>
        </p:nvSpPr>
        <p:spPr>
          <a:xfrm>
            <a:off x="449263" y="3123448"/>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dirty="0">
                <a:solidFill>
                  <a:srgbClr val="1A1A1A"/>
                </a:solidFill>
                <a:latin typeface="Century Gothic Bold"/>
              </a:rPr>
              <a:t>Tingkat Pengembangan</a:t>
            </a:r>
          </a:p>
        </p:txBody>
      </p:sp>
      <p:sp>
        <p:nvSpPr>
          <p:cNvPr id="8" name="Rounded Rectangle 7"/>
          <p:cNvSpPr/>
          <p:nvPr/>
        </p:nvSpPr>
        <p:spPr>
          <a:xfrm>
            <a:off x="449263" y="4018384"/>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dirty="0">
                <a:solidFill>
                  <a:srgbClr val="1A1A1A"/>
                </a:solidFill>
                <a:latin typeface="Century Gothic Bold"/>
              </a:rPr>
              <a:t>Tingkat Kompetensi</a:t>
            </a:r>
          </a:p>
        </p:txBody>
      </p:sp>
      <p:sp>
        <p:nvSpPr>
          <p:cNvPr id="9" name="Rounded Rectangle 8"/>
          <p:cNvSpPr/>
          <p:nvPr/>
        </p:nvSpPr>
        <p:spPr>
          <a:xfrm>
            <a:off x="449263" y="5342942"/>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chemeClr val="tx1"/>
                </a:solidFill>
                <a:latin typeface="Century Gothic Bold"/>
              </a:rPr>
              <a:t>Tingkat Keahlian</a:t>
            </a:r>
          </a:p>
        </p:txBody>
      </p:sp>
      <p:sp>
        <p:nvSpPr>
          <p:cNvPr id="10" name="Title 6"/>
          <p:cNvSpPr txBox="1"/>
          <p:nvPr/>
        </p:nvSpPr>
        <p:spPr>
          <a:xfrm>
            <a:off x="414538" y="1359060"/>
            <a:ext cx="5204619" cy="516732"/>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rgbClr val="25243D"/>
                </a:solidFill>
              </a:rPr>
              <a:t>Tingkatan Hasil</a:t>
            </a:r>
            <a:endParaRPr lang="en-GB" sz="3400" dirty="0">
              <a:solidFill>
                <a:srgbClr val="25243D"/>
              </a:solidFill>
            </a:endParaRPr>
          </a:p>
        </p:txBody>
      </p:sp>
      <p:sp>
        <p:nvSpPr>
          <p:cNvPr id="11" name="Rounded Rectangle 10"/>
          <p:cNvSpPr/>
          <p:nvPr/>
        </p:nvSpPr>
        <p:spPr>
          <a:xfrm>
            <a:off x="466182" y="5991939"/>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id-ID" sz="1200" b="1">
                <a:solidFill>
                  <a:srgbClr val="1A1A1A"/>
                </a:solidFill>
                <a:latin typeface="Century Gothic Bold"/>
              </a:rPr>
              <a:t>Tingkat Lanjut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952799" y="415063"/>
            <a:ext cx="4327601" cy="273845"/>
          </a:xfrm>
        </p:spPr>
        <p:txBody>
          <a:bodyPr rtlCol="0"/>
          <a:lstStyle/>
          <a:p>
            <a:pPr rtl="0"/>
            <a:r>
              <a:rPr lang="id-ID" dirty="0"/>
              <a:t>Pelajaran 1: Organisme apa saja yang hidup di wilayah Arktik?</a:t>
            </a:r>
          </a:p>
        </p:txBody>
      </p:sp>
      <p:sp>
        <p:nvSpPr>
          <p:cNvPr id="14" name="Title 1"/>
          <p:cNvSpPr txBox="1"/>
          <p:nvPr/>
        </p:nvSpPr>
        <p:spPr>
          <a:xfrm>
            <a:off x="434052" y="1292788"/>
            <a:ext cx="5204619" cy="655638"/>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GB" sz="3400" dirty="0">
                <a:solidFill>
                  <a:srgbClr val="25243D"/>
                </a:solidFill>
              </a:rPr>
              <a:t>Wilayah </a:t>
            </a:r>
            <a:r>
              <a:rPr lang="id-ID" sz="3400" dirty="0">
                <a:solidFill>
                  <a:srgbClr val="25243D"/>
                </a:solidFill>
              </a:rPr>
              <a:t>Arktik</a:t>
            </a:r>
            <a:endParaRPr lang="en-GB" sz="3400" dirty="0">
              <a:solidFill>
                <a:srgbClr val="25243D"/>
              </a:solidFill>
            </a:endParaRPr>
          </a:p>
        </p:txBody>
      </p:sp>
      <p:pic>
        <p:nvPicPr>
          <p:cNvPr id="15" name="Picture 14"/>
          <p:cNvPicPr>
            <a:picLocks noChangeAspect="1"/>
          </p:cNvPicPr>
          <p:nvPr/>
        </p:nvPicPr>
        <p:blipFill>
          <a:blip r:embed="rId3" cstate="email">
            <a:clrChange>
              <a:clrFrom>
                <a:srgbClr val="FFFFFF"/>
              </a:clrFrom>
              <a:clrTo>
                <a:srgbClr val="FFFFFF">
                  <a:alpha val="0"/>
                </a:srgbClr>
              </a:clrTo>
            </a:clrChange>
          </a:blip>
          <a:stretch>
            <a:fillRect/>
          </a:stretch>
        </p:blipFill>
        <p:spPr>
          <a:xfrm>
            <a:off x="1935524" y="1415185"/>
            <a:ext cx="5236440" cy="5236440"/>
          </a:xfrm>
          <a:prstGeom prst="rect">
            <a:avLst/>
          </a:prstGeom>
        </p:spPr>
      </p:pic>
      <p:sp>
        <p:nvSpPr>
          <p:cNvPr id="16" name="Rectangle 15"/>
          <p:cNvSpPr/>
          <p:nvPr/>
        </p:nvSpPr>
        <p:spPr>
          <a:xfrm>
            <a:off x="3952799" y="4946797"/>
            <a:ext cx="572593" cy="461665"/>
          </a:xfrm>
          <a:prstGeom prst="rect">
            <a:avLst/>
          </a:prstGeom>
        </p:spPr>
        <p:txBody>
          <a:bodyPr wrap="none" rtlCol="0">
            <a:spAutoFit/>
          </a:bodyPr>
          <a:lstStyle/>
          <a:p>
            <a:pPr rtl="0"/>
            <a:r>
              <a:rPr lang="id-ID" sz="2400" b="1">
                <a:solidFill>
                  <a:srgbClr val="25243D"/>
                </a:solidFill>
                <a:latin typeface="Century Gothic Bold"/>
              </a:rPr>
              <a:t>Britania Raya</a:t>
            </a:r>
            <a:endParaRPr lang="en-GB" sz="2400" b="1" dirty="0">
              <a:solidFill>
                <a:srgbClr val="25243D"/>
              </a:solidFill>
              <a:latin typeface="Century Gothic Bold"/>
            </a:endParaRPr>
          </a:p>
        </p:txBody>
      </p:sp>
      <p:sp>
        <p:nvSpPr>
          <p:cNvPr id="17" name="Rectangle 16"/>
          <p:cNvSpPr/>
          <p:nvPr/>
        </p:nvSpPr>
        <p:spPr>
          <a:xfrm>
            <a:off x="5330633" y="3900923"/>
            <a:ext cx="1093569" cy="461665"/>
          </a:xfrm>
          <a:prstGeom prst="rect">
            <a:avLst/>
          </a:prstGeom>
        </p:spPr>
        <p:txBody>
          <a:bodyPr wrap="none" rtlCol="0">
            <a:spAutoFit/>
          </a:bodyPr>
          <a:lstStyle/>
          <a:p>
            <a:pPr rtl="0"/>
            <a:r>
              <a:rPr lang="id-ID" sz="2400" b="1">
                <a:solidFill>
                  <a:srgbClr val="25243D"/>
                </a:solidFill>
                <a:latin typeface="Century Gothic Bold"/>
              </a:rPr>
              <a:t>Rusia</a:t>
            </a:r>
            <a:endParaRPr lang="en-GB" sz="2400" b="1" dirty="0">
              <a:solidFill>
                <a:srgbClr val="25243D"/>
              </a:solidFill>
              <a:latin typeface="Century Gothic Bold"/>
            </a:endParaRPr>
          </a:p>
        </p:txBody>
      </p:sp>
      <p:sp>
        <p:nvSpPr>
          <p:cNvPr id="18" name="Rectangle 17"/>
          <p:cNvSpPr/>
          <p:nvPr/>
        </p:nvSpPr>
        <p:spPr>
          <a:xfrm>
            <a:off x="2664652" y="3247807"/>
            <a:ext cx="1423788" cy="461665"/>
          </a:xfrm>
          <a:prstGeom prst="rect">
            <a:avLst/>
          </a:prstGeom>
        </p:spPr>
        <p:txBody>
          <a:bodyPr wrap="none" rtlCol="0">
            <a:spAutoFit/>
          </a:bodyPr>
          <a:lstStyle/>
          <a:p>
            <a:pPr rtl="0"/>
            <a:r>
              <a:rPr lang="id-ID" sz="2400" b="1" dirty="0">
                <a:solidFill>
                  <a:srgbClr val="25243D"/>
                </a:solidFill>
                <a:latin typeface="Century Gothic Bold"/>
              </a:rPr>
              <a:t>Kanada</a:t>
            </a:r>
            <a:endParaRPr lang="en-GB" sz="2400" b="1" dirty="0">
              <a:solidFill>
                <a:srgbClr val="25243D"/>
              </a:solidFill>
              <a:latin typeface="Century Gothic Bold"/>
            </a:endParaRPr>
          </a:p>
        </p:txBody>
      </p:sp>
      <p:sp>
        <p:nvSpPr>
          <p:cNvPr id="19" name="Rectangle 18"/>
          <p:cNvSpPr/>
          <p:nvPr/>
        </p:nvSpPr>
        <p:spPr>
          <a:xfrm>
            <a:off x="2822227" y="4425480"/>
            <a:ext cx="1784463" cy="461665"/>
          </a:xfrm>
          <a:prstGeom prst="rect">
            <a:avLst/>
          </a:prstGeom>
        </p:spPr>
        <p:txBody>
          <a:bodyPr wrap="none" rtlCol="0">
            <a:spAutoFit/>
          </a:bodyPr>
          <a:lstStyle/>
          <a:p>
            <a:pPr rtl="0"/>
            <a:r>
              <a:rPr lang="id-ID" sz="2400" b="1">
                <a:solidFill>
                  <a:srgbClr val="25243D"/>
                </a:solidFill>
                <a:latin typeface="Century Gothic Bold"/>
              </a:rPr>
              <a:t>Greenland</a:t>
            </a:r>
            <a:endParaRPr lang="en-GB" sz="2400" b="1" dirty="0">
              <a:solidFill>
                <a:srgbClr val="25243D"/>
              </a:solidFill>
              <a:latin typeface="Century Gothic Bold"/>
            </a:endParaRPr>
          </a:p>
        </p:txBody>
      </p:sp>
      <p:sp>
        <p:nvSpPr>
          <p:cNvPr id="20" name="Oval 19"/>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p:cNvSpPr/>
          <p:nvPr/>
        </p:nvSpPr>
        <p:spPr>
          <a:xfrm>
            <a:off x="4914965" y="3045182"/>
            <a:ext cx="2037737" cy="461665"/>
          </a:xfrm>
          <a:prstGeom prst="rect">
            <a:avLst/>
          </a:prstGeom>
        </p:spPr>
        <p:txBody>
          <a:bodyPr wrap="none" rtlCol="0">
            <a:spAutoFit/>
          </a:bodyPr>
          <a:lstStyle/>
          <a:p>
            <a:pPr rtl="0"/>
            <a:r>
              <a:rPr lang="id-ID" sz="2400" b="1">
                <a:solidFill>
                  <a:srgbClr val="DD3A4F"/>
                </a:solidFill>
                <a:latin typeface="Century Gothic Bold"/>
              </a:rPr>
              <a:t>Lingkar Arktik</a:t>
            </a:r>
            <a:endParaRPr lang="en-GB" sz="2400" b="1" dirty="0">
              <a:solidFill>
                <a:srgbClr val="DD3A4F"/>
              </a:solidFill>
              <a:latin typeface="Century Gothic Bold"/>
            </a:endParaRPr>
          </a:p>
        </p:txBody>
      </p:sp>
      <p:sp>
        <p:nvSpPr>
          <p:cNvPr id="22" name="Rectangle 21"/>
          <p:cNvSpPr/>
          <p:nvPr/>
        </p:nvSpPr>
        <p:spPr>
          <a:xfrm>
            <a:off x="3804253" y="3617906"/>
            <a:ext cx="1526380" cy="830997"/>
          </a:xfrm>
          <a:prstGeom prst="rect">
            <a:avLst/>
          </a:prstGeom>
        </p:spPr>
        <p:txBody>
          <a:bodyPr wrap="none" rtlCol="0">
            <a:spAutoFit/>
          </a:bodyPr>
          <a:lstStyle/>
          <a:p>
            <a:pPr algn="ctr" rtl="0"/>
            <a:r>
              <a:rPr lang="en-GB" sz="2400" b="1" dirty="0" err="1">
                <a:solidFill>
                  <a:srgbClr val="4EACC5"/>
                </a:solidFill>
                <a:latin typeface="Century Gothic Bold"/>
              </a:rPr>
              <a:t>Samudra</a:t>
            </a:r>
            <a:endParaRPr lang="id-ID" sz="2400" b="1" dirty="0">
              <a:solidFill>
                <a:srgbClr val="4EACC5"/>
              </a:solidFill>
              <a:latin typeface="Century Gothic Bold"/>
            </a:endParaRPr>
          </a:p>
          <a:p>
            <a:pPr algn="ctr" rtl="0"/>
            <a:r>
              <a:rPr lang="id-ID" sz="2400" b="1" dirty="0">
                <a:solidFill>
                  <a:srgbClr val="4EACC5"/>
                </a:solidFill>
                <a:latin typeface="Century Gothic Bold"/>
              </a:rPr>
              <a:t>Arktik</a:t>
            </a:r>
            <a:endParaRPr lang="en-GB" sz="2400" b="1" dirty="0">
              <a:solidFill>
                <a:srgbClr val="4EACC5"/>
              </a:solidFill>
              <a:latin typeface="Century Gothic Bo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1456" y="438820"/>
            <a:ext cx="4228944" cy="241880"/>
          </a:xfrm>
        </p:spPr>
        <p:txBody>
          <a:bodyPr rtlCol="0"/>
          <a:lstStyle/>
          <a:p>
            <a:pPr rtl="0"/>
            <a:r>
              <a:rPr lang="id-ID" dirty="0"/>
              <a:t>Pelajaran 1: Organisme apa saja yang hidup di wilayah Arktik?</a:t>
            </a:r>
          </a:p>
        </p:txBody>
      </p:sp>
      <p:sp>
        <p:nvSpPr>
          <p:cNvPr id="3" name="Title 3"/>
          <p:cNvSpPr txBox="1"/>
          <p:nvPr/>
        </p:nvSpPr>
        <p:spPr>
          <a:xfrm>
            <a:off x="399330" y="999410"/>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chemeClr val="tx1"/>
                </a:solidFill>
              </a:rPr>
              <a:t>Pengantar dari Dr Ceri Lewis</a:t>
            </a:r>
          </a:p>
        </p:txBody>
      </p:sp>
      <p:sp>
        <p:nvSpPr>
          <p:cNvPr id="4" name="Rectangle 3"/>
          <p:cNvSpPr/>
          <p:nvPr/>
        </p:nvSpPr>
        <p:spPr>
          <a:xfrm>
            <a:off x="1422400" y="5411726"/>
            <a:ext cx="2355353" cy="369332"/>
          </a:xfrm>
          <a:prstGeom prst="rect">
            <a:avLst/>
          </a:prstGeom>
        </p:spPr>
        <p:txBody>
          <a:bodyPr wrap="square" rtlCol="0">
            <a:spAutoFit/>
          </a:bodyPr>
          <a:lstStyle/>
          <a:p>
            <a:pPr rtl="0"/>
            <a:r>
              <a:rPr lang="id-ID" sz="1800" b="1" dirty="0">
                <a:solidFill>
                  <a:srgbClr val="6BD1D5"/>
                </a:solidFill>
                <a:latin typeface="Century Gothic Bold"/>
              </a:rPr>
              <a:t>Ilmu Sains di Arktik</a:t>
            </a:r>
          </a:p>
        </p:txBody>
      </p:sp>
      <p:sp>
        <p:nvSpPr>
          <p:cNvPr id="5" name="TextBox 4"/>
          <p:cNvSpPr txBox="1"/>
          <p:nvPr/>
        </p:nvSpPr>
        <p:spPr>
          <a:xfrm>
            <a:off x="4514130" y="2115124"/>
            <a:ext cx="4310556" cy="44781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id-ID" sz="1600" b="1" dirty="0">
                <a:solidFill>
                  <a:schemeClr val="tx1"/>
                </a:solidFill>
                <a:latin typeface="Century Gothic Bold"/>
              </a:rPr>
              <a:t>Halo, nama saya Ceri dan saya seorang ilmuwan yang bekerja di wilayah Arktik. Sejak tahun 1700-an manusia telah mengubah Bumi dalam skala besar.</a:t>
            </a:r>
          </a:p>
          <a:p>
            <a:pPr rtl="0"/>
            <a:endParaRPr lang="en-US" sz="1600" b="1" dirty="0">
              <a:solidFill>
                <a:schemeClr val="tx1"/>
              </a:solidFill>
              <a:latin typeface="Century Gothic Bold"/>
            </a:endParaRPr>
          </a:p>
          <a:p>
            <a:pPr rtl="0"/>
            <a:r>
              <a:rPr lang="id-ID" sz="1600" b="1" dirty="0">
                <a:solidFill>
                  <a:schemeClr val="tx1"/>
                </a:solidFill>
                <a:latin typeface="Century Gothic Bold"/>
              </a:rPr>
              <a:t>Samudra Arktik berfungsi bagaikan sebuah sistem peringatan. Menurut kami perubahan yang terjadi di sini berlangsung jauh lebih cepat dibandingkan wilayah mana pun.</a:t>
            </a:r>
          </a:p>
          <a:p>
            <a:pPr rtl="0"/>
            <a:endParaRPr lang="en-US" sz="1600" b="1" dirty="0">
              <a:solidFill>
                <a:schemeClr val="tx1"/>
              </a:solidFill>
              <a:latin typeface="Century Gothic Bold"/>
            </a:endParaRPr>
          </a:p>
          <a:p>
            <a:pPr rtl="0"/>
            <a:r>
              <a:rPr lang="id-ID" sz="1600" b="1" dirty="0">
                <a:solidFill>
                  <a:schemeClr val="tx1"/>
                </a:solidFill>
                <a:latin typeface="Century Gothic Bold"/>
              </a:rPr>
              <a:t>Saya melakukan penelitian tentang bagaimana perubahan dapat mempengaruhi makhluk hidup, tetapi sebelum memulai, kalian harus tahu apa saja yang hidup di atas sini dan bagaimana makhluk hidup saling bergantung satu sama lain.  </a:t>
            </a:r>
          </a:p>
        </p:txBody>
      </p:sp>
      <p:sp>
        <p:nvSpPr>
          <p:cNvPr id="6" name="Oval 5"/>
          <p:cNvSpPr/>
          <p:nvPr/>
        </p:nvSpPr>
        <p:spPr>
          <a:xfrm>
            <a:off x="1009457" y="2241629"/>
            <a:ext cx="3041999" cy="3041999"/>
          </a:xfrm>
          <a:prstGeom prst="ellipse">
            <a:avLst/>
          </a:prstGeom>
          <a:blipFill>
            <a:blip r:embed="rId2" cstate="email"/>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3371" y="415063"/>
            <a:ext cx="4347029" cy="273845"/>
          </a:xfrm>
        </p:spPr>
        <p:txBody>
          <a:bodyPr rtlCol="0"/>
          <a:lstStyle/>
          <a:p>
            <a:pPr rtl="0"/>
            <a:r>
              <a:rPr lang="id-ID" dirty="0"/>
              <a:t>Pelajaran 1: Organisme apa saja yang hidup di wilayah Arktik?</a:t>
            </a:r>
          </a:p>
        </p:txBody>
      </p:sp>
      <p:sp>
        <p:nvSpPr>
          <p:cNvPr id="3" name="Text Placeholder 2"/>
          <p:cNvSpPr>
            <a:spLocks noGrp="1"/>
          </p:cNvSpPr>
          <p:nvPr>
            <p:ph type="body" sz="quarter" idx="10"/>
          </p:nvPr>
        </p:nvSpPr>
        <p:spPr>
          <a:xfrm>
            <a:off x="364152" y="992611"/>
            <a:ext cx="8107185" cy="650074"/>
          </a:xfrm>
        </p:spPr>
        <p:txBody>
          <a:bodyPr rtlCol="0"/>
          <a:lstStyle/>
          <a:p>
            <a:pPr rtl="0"/>
            <a:r>
              <a:rPr lang="id-ID" sz="2800" dirty="0"/>
              <a:t>Meneliti organisme di wilayah Arktik</a:t>
            </a:r>
          </a:p>
        </p:txBody>
      </p:sp>
      <p:pic>
        <p:nvPicPr>
          <p:cNvPr id="4" name="Picture 3" descr="Screen Shot 2016-02-25 at 09.35.49.png">
            <a:hlinkClick r:id="rId2"/>
          </p:cNvPr>
          <p:cNvPicPr>
            <a:picLocks noChangeAspect="1"/>
          </p:cNvPicPr>
          <p:nvPr/>
        </p:nvPicPr>
        <p:blipFill rotWithShape="1">
          <a:blip r:embed="rId3" cstate="email"/>
          <a:srcRect b="18797"/>
          <a:stretch>
            <a:fillRect/>
          </a:stretch>
        </p:blipFill>
        <p:spPr>
          <a:xfrm>
            <a:off x="364153" y="1642685"/>
            <a:ext cx="6616846" cy="4306170"/>
          </a:xfrm>
          <a:prstGeom prst="rect">
            <a:avLst/>
          </a:prstGeom>
        </p:spPr>
      </p:pic>
      <p:sp>
        <p:nvSpPr>
          <p:cNvPr id="5" name="Rectangle 4"/>
          <p:cNvSpPr/>
          <p:nvPr/>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6" name="Group 5"/>
          <p:cNvGrpSpPr/>
          <p:nvPr/>
        </p:nvGrpSpPr>
        <p:grpSpPr>
          <a:xfrm>
            <a:off x="395288" y="6073323"/>
            <a:ext cx="2079653" cy="283221"/>
            <a:chOff x="395288" y="6073323"/>
            <a:chExt cx="2079653" cy="283221"/>
          </a:xfrm>
        </p:grpSpPr>
        <p:grpSp>
          <p:nvGrpSpPr>
            <p:cNvPr id="7" name="Group 6"/>
            <p:cNvGrpSpPr/>
            <p:nvPr userDrawn="1"/>
          </p:nvGrpSpPr>
          <p:grpSpPr>
            <a:xfrm>
              <a:off x="395288" y="6073323"/>
              <a:ext cx="2079653" cy="283221"/>
              <a:chOff x="395288" y="6073323"/>
              <a:chExt cx="2079653" cy="283221"/>
            </a:xfrm>
          </p:grpSpPr>
          <p:grpSp>
            <p:nvGrpSpPr>
              <p:cNvPr id="9" name="Group 8"/>
              <p:cNvGrpSpPr/>
              <p:nvPr userDrawn="1"/>
            </p:nvGrpSpPr>
            <p:grpSpPr>
              <a:xfrm>
                <a:off x="395288" y="6073323"/>
                <a:ext cx="2079653" cy="283221"/>
                <a:chOff x="2506068" y="6091812"/>
                <a:chExt cx="2079653" cy="283221"/>
              </a:xfrm>
              <a:solidFill>
                <a:srgbClr val="4EB7A0"/>
              </a:solidFill>
            </p:grpSpPr>
            <p:sp>
              <p:nvSpPr>
                <p:cNvPr id="11" name="Oval 10"/>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2" name="Oval 11"/>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10" name="Rectangle 9"/>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8" name="TextBox 7">
              <a:hlinkClick r:id="rId2"/>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pPr>
              <a:r>
                <a:rPr lang="id-ID" sz="1200" b="1" i="0" u="none" strike="noStrike" cap="none" spc="300" normalizeH="0">
                  <a:ln>
                    <a:noFill/>
                  </a:ln>
                  <a:solidFill>
                    <a:schemeClr val="tx1"/>
                  </a:solidFill>
                  <a:effectLst/>
                  <a:uFillTx/>
                  <a:latin typeface="Century Gothic" panose="020B0502020202020204" pitchFamily="34" charset="0"/>
                  <a:ea typeface="+mj-ea"/>
                  <a:cs typeface="+mj-cs"/>
                  <a:sym typeface="Calibri" panose="020F0502020204030204"/>
                </a:rPr>
                <a:t>LIHAT GALERI</a:t>
              </a:r>
            </a:p>
          </p:txBody>
        </p:sp>
      </p:gr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0999" y="1095802"/>
            <a:ext cx="369408" cy="369408"/>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4209143" y="415063"/>
            <a:ext cx="4071257" cy="273845"/>
          </a:xfrm>
        </p:spPr>
        <p:txBody>
          <a:bodyPr rtlCol="0"/>
          <a:lstStyle/>
          <a:p>
            <a:pPr rtl="0"/>
            <a:r>
              <a:rPr lang="id-ID" dirty="0"/>
              <a:t>Pelajaran 1: Organisme apa saja yang hidup di wilayah Arktik?</a:t>
            </a:r>
          </a:p>
        </p:txBody>
      </p:sp>
      <p:sp>
        <p:nvSpPr>
          <p:cNvPr id="12" name="Text Placeholder 2"/>
          <p:cNvSpPr>
            <a:spLocks noGrp="1"/>
          </p:cNvSpPr>
          <p:nvPr>
            <p:ph type="body" sz="quarter" idx="10"/>
          </p:nvPr>
        </p:nvSpPr>
        <p:spPr>
          <a:xfrm>
            <a:off x="364152" y="992611"/>
            <a:ext cx="8107185" cy="650074"/>
          </a:xfrm>
        </p:spPr>
        <p:txBody>
          <a:bodyPr rtlCol="0"/>
          <a:lstStyle/>
          <a:p>
            <a:pPr rtl="0"/>
            <a:r>
              <a:rPr lang="id-ID"/>
              <a:t>Meneliti organisme di wilayah Arktik</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9550" y="2000522"/>
            <a:ext cx="3264899" cy="46029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p:nvPr/>
        </p:nvSpPr>
        <p:spPr>
          <a:xfrm>
            <a:off x="398661" y="997153"/>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chemeClr val="tx1"/>
                </a:solidFill>
              </a:rPr>
              <a:t>Rantai makanan</a:t>
            </a:r>
          </a:p>
        </p:txBody>
      </p:sp>
      <p:sp>
        <p:nvSpPr>
          <p:cNvPr id="8" name="TextBox 7"/>
          <p:cNvSpPr txBox="1"/>
          <p:nvPr/>
        </p:nvSpPr>
        <p:spPr>
          <a:xfrm>
            <a:off x="396100" y="1904590"/>
            <a:ext cx="8642350" cy="707886"/>
          </a:xfrm>
          <a:prstGeom prst="rect">
            <a:avLst/>
          </a:prstGeom>
          <a:noFill/>
        </p:spPr>
        <p:txBody>
          <a:bodyPr wrap="square" rtlCol="0">
            <a:spAutoFit/>
          </a:bodyPr>
          <a:lstStyle/>
          <a:p>
            <a:pPr rtl="0"/>
            <a:r>
              <a:rPr lang="id-ID" sz="2000" b="1" dirty="0">
                <a:solidFill>
                  <a:schemeClr val="tx1"/>
                </a:solidFill>
                <a:latin typeface="Century Gothic Bold"/>
              </a:rPr>
              <a:t>Memperlihatkan makanan atau energi yang masuk </a:t>
            </a:r>
            <a:r>
              <a:rPr lang="id-ID" sz="2000" b="1" dirty="0">
                <a:solidFill>
                  <a:srgbClr val="6BD1D5"/>
                </a:solidFill>
                <a:latin typeface="Century Gothic Bold"/>
              </a:rPr>
              <a:t>ke dalam</a:t>
            </a:r>
            <a:r>
              <a:rPr lang="id-ID" sz="2000" b="1" dirty="0">
                <a:solidFill>
                  <a:schemeClr val="tx1"/>
                </a:solidFill>
                <a:latin typeface="Century Gothic Bold"/>
              </a:rPr>
              <a:t>  suatu organisme.</a:t>
            </a:r>
          </a:p>
        </p:txBody>
      </p:sp>
      <p:sp>
        <p:nvSpPr>
          <p:cNvPr id="9" name="TextBox 8"/>
          <p:cNvSpPr txBox="1"/>
          <p:nvPr/>
        </p:nvSpPr>
        <p:spPr>
          <a:xfrm>
            <a:off x="5273676" y="2927077"/>
            <a:ext cx="3421062" cy="646331"/>
          </a:xfrm>
          <a:prstGeom prst="rect">
            <a:avLst/>
          </a:prstGeom>
          <a:noFill/>
        </p:spPr>
        <p:txBody>
          <a:bodyPr wrap="square" rtlCol="0" anchor="t">
            <a:spAutoFit/>
          </a:bodyPr>
          <a:lstStyle/>
          <a:p>
            <a:pPr rtl="0"/>
            <a:r>
              <a:rPr lang="id-ID" sz="1800" b="1">
                <a:solidFill>
                  <a:schemeClr val="tx1"/>
                </a:solidFill>
                <a:latin typeface="Century Gothic Bold"/>
              </a:rPr>
              <a:t>Energi dari matahari masuk ke dalam alga.</a:t>
            </a:r>
          </a:p>
        </p:txBody>
      </p:sp>
      <p:sp>
        <p:nvSpPr>
          <p:cNvPr id="10" name="TextBox 9"/>
          <p:cNvSpPr txBox="1"/>
          <p:nvPr/>
        </p:nvSpPr>
        <p:spPr>
          <a:xfrm>
            <a:off x="5281148" y="4209160"/>
            <a:ext cx="3421062" cy="923330"/>
          </a:xfrm>
          <a:prstGeom prst="rect">
            <a:avLst/>
          </a:prstGeom>
          <a:noFill/>
        </p:spPr>
        <p:txBody>
          <a:bodyPr wrap="square" rtlCol="0">
            <a:spAutoFit/>
          </a:bodyPr>
          <a:lstStyle/>
          <a:p>
            <a:pPr rtl="0"/>
            <a:r>
              <a:rPr lang="id-ID" sz="1800" b="1">
                <a:solidFill>
                  <a:schemeClr val="tx1"/>
                </a:solidFill>
                <a:latin typeface="Century Gothic Bold"/>
              </a:rPr>
              <a:t>Energi dalam alga masuk ke dalam kerang saat mereka memakannya.</a:t>
            </a:r>
          </a:p>
        </p:txBody>
      </p:sp>
      <p:sp>
        <p:nvSpPr>
          <p:cNvPr id="11" name="TextBox 10"/>
          <p:cNvSpPr txBox="1"/>
          <p:nvPr/>
        </p:nvSpPr>
        <p:spPr>
          <a:xfrm>
            <a:off x="5281148" y="5686936"/>
            <a:ext cx="3421062" cy="646331"/>
          </a:xfrm>
          <a:prstGeom prst="rect">
            <a:avLst/>
          </a:prstGeom>
          <a:noFill/>
        </p:spPr>
        <p:txBody>
          <a:bodyPr wrap="square" rtlCol="0">
            <a:spAutoFit/>
          </a:bodyPr>
          <a:lstStyle/>
          <a:p>
            <a:pPr rtl="0"/>
            <a:r>
              <a:rPr lang="id-ID" sz="1800" b="1">
                <a:solidFill>
                  <a:schemeClr val="tx1"/>
                </a:solidFill>
                <a:latin typeface="Century Gothic Bold"/>
              </a:rPr>
              <a:t>Energi dari kerang masuk ke dalam Walrus.</a:t>
            </a:r>
          </a:p>
        </p:txBody>
      </p:sp>
      <p:pic>
        <p:nvPicPr>
          <p:cNvPr id="12" name="Picture 11" descr="Sun.png"/>
          <p:cNvPicPr>
            <a:picLocks noChangeAspect="1"/>
          </p:cNvPicPr>
          <p:nvPr/>
        </p:nvPicPr>
        <p:blipFill>
          <a:blip r:embed="rId2" cstate="email"/>
          <a:stretch>
            <a:fillRect/>
          </a:stretch>
        </p:blipFill>
        <p:spPr>
          <a:xfrm>
            <a:off x="459219" y="2618088"/>
            <a:ext cx="1236988" cy="1236988"/>
          </a:xfrm>
          <a:prstGeom prst="rect">
            <a:avLst/>
          </a:prstGeom>
        </p:spPr>
      </p:pic>
      <p:pic>
        <p:nvPicPr>
          <p:cNvPr id="13" name="Picture 12" descr="diatoms.png"/>
          <p:cNvPicPr>
            <a:picLocks noChangeAspect="1"/>
          </p:cNvPicPr>
          <p:nvPr/>
        </p:nvPicPr>
        <p:blipFill>
          <a:blip r:embed="rId3" cstate="email"/>
          <a:stretch>
            <a:fillRect/>
          </a:stretch>
        </p:blipFill>
        <p:spPr>
          <a:xfrm>
            <a:off x="3562700" y="2631748"/>
            <a:ext cx="1236988" cy="1236988"/>
          </a:xfrm>
          <a:prstGeom prst="rect">
            <a:avLst/>
          </a:prstGeom>
        </p:spPr>
      </p:pic>
      <p:pic>
        <p:nvPicPr>
          <p:cNvPr id="14" name="Picture 13" descr="diatoms.png"/>
          <p:cNvPicPr>
            <a:picLocks noChangeAspect="1"/>
          </p:cNvPicPr>
          <p:nvPr/>
        </p:nvPicPr>
        <p:blipFill>
          <a:blip r:embed="rId3" cstate="email"/>
          <a:stretch>
            <a:fillRect/>
          </a:stretch>
        </p:blipFill>
        <p:spPr>
          <a:xfrm>
            <a:off x="459217" y="4018191"/>
            <a:ext cx="1236988" cy="1236988"/>
          </a:xfrm>
          <a:prstGeom prst="rect">
            <a:avLst/>
          </a:prstGeom>
        </p:spPr>
      </p:pic>
      <p:pic>
        <p:nvPicPr>
          <p:cNvPr id="15" name="Picture 14" descr="Clam-Flickr,-Louisiana-Sea-Grant-College-Program.png"/>
          <p:cNvPicPr>
            <a:picLocks noChangeAspect="1"/>
          </p:cNvPicPr>
          <p:nvPr/>
        </p:nvPicPr>
        <p:blipFill>
          <a:blip r:embed="rId4" cstate="email"/>
          <a:stretch>
            <a:fillRect/>
          </a:stretch>
        </p:blipFill>
        <p:spPr>
          <a:xfrm>
            <a:off x="3582703" y="4038194"/>
            <a:ext cx="1216985" cy="1216985"/>
          </a:xfrm>
          <a:prstGeom prst="rect">
            <a:avLst/>
          </a:prstGeom>
        </p:spPr>
      </p:pic>
      <p:pic>
        <p:nvPicPr>
          <p:cNvPr id="16" name="Picture 15" descr="Clam-Flickr,-Louisiana-Sea-Grant-College-Program.png"/>
          <p:cNvPicPr>
            <a:picLocks noChangeAspect="1"/>
          </p:cNvPicPr>
          <p:nvPr/>
        </p:nvPicPr>
        <p:blipFill>
          <a:blip r:embed="rId4" cstate="email"/>
          <a:stretch>
            <a:fillRect/>
          </a:stretch>
        </p:blipFill>
        <p:spPr>
          <a:xfrm>
            <a:off x="479218" y="5448297"/>
            <a:ext cx="1216985" cy="1216985"/>
          </a:xfrm>
          <a:prstGeom prst="rect">
            <a:avLst/>
          </a:prstGeom>
        </p:spPr>
      </p:pic>
      <p:pic>
        <p:nvPicPr>
          <p:cNvPr id="17" name="Picture 16" descr="Walrus.png"/>
          <p:cNvPicPr>
            <a:picLocks noChangeAspect="1"/>
          </p:cNvPicPr>
          <p:nvPr/>
        </p:nvPicPr>
        <p:blipFill>
          <a:blip r:embed="rId5" cstate="email"/>
          <a:stretch>
            <a:fillRect/>
          </a:stretch>
        </p:blipFill>
        <p:spPr>
          <a:xfrm>
            <a:off x="3582703" y="5458651"/>
            <a:ext cx="1216985" cy="1216985"/>
          </a:xfrm>
          <a:prstGeom prst="rect">
            <a:avLst/>
          </a:prstGeom>
        </p:spPr>
      </p:pic>
      <p:sp>
        <p:nvSpPr>
          <p:cNvPr id="18" name="Shape 246"/>
          <p:cNvSpPr/>
          <p:nvPr/>
        </p:nvSpPr>
        <p:spPr>
          <a:xfrm flipH="1">
            <a:off x="1913860" y="3227160"/>
            <a:ext cx="1605517" cy="0"/>
          </a:xfrm>
          <a:prstGeom prst="line">
            <a:avLst/>
          </a:prstGeom>
          <a:ln w="114300">
            <a:solidFill>
              <a:srgbClr val="38D4D6"/>
            </a:solidFill>
            <a:miter/>
            <a:headEnd type="triangle"/>
          </a:ln>
        </p:spPr>
        <p:txBody>
          <a:bodyPr lIns="22860" rIns="22860" rtlCol="0"/>
          <a:lstStyle/>
          <a:p>
            <a:pPr rtl="0"/>
            <a:endParaRPr sz="450" dirty="0"/>
          </a:p>
        </p:txBody>
      </p:sp>
      <p:sp>
        <p:nvSpPr>
          <p:cNvPr id="19" name="Shape 246"/>
          <p:cNvSpPr/>
          <p:nvPr/>
        </p:nvSpPr>
        <p:spPr>
          <a:xfrm flipH="1">
            <a:off x="1913861" y="4630658"/>
            <a:ext cx="1605516" cy="0"/>
          </a:xfrm>
          <a:prstGeom prst="line">
            <a:avLst/>
          </a:prstGeom>
          <a:ln w="114300">
            <a:solidFill>
              <a:srgbClr val="38D4D6"/>
            </a:solidFill>
            <a:miter/>
            <a:headEnd type="triangle"/>
          </a:ln>
        </p:spPr>
        <p:txBody>
          <a:bodyPr lIns="22860" rIns="22860" rtlCol="0"/>
          <a:lstStyle/>
          <a:p>
            <a:pPr rtl="0"/>
            <a:endParaRPr sz="450" dirty="0"/>
          </a:p>
        </p:txBody>
      </p:sp>
      <p:sp>
        <p:nvSpPr>
          <p:cNvPr id="20" name="Shape 246"/>
          <p:cNvSpPr/>
          <p:nvPr/>
        </p:nvSpPr>
        <p:spPr>
          <a:xfrm flipH="1">
            <a:off x="1913861" y="6044788"/>
            <a:ext cx="1605516" cy="0"/>
          </a:xfrm>
          <a:prstGeom prst="line">
            <a:avLst/>
          </a:prstGeom>
          <a:ln w="114300">
            <a:solidFill>
              <a:srgbClr val="38D4D6"/>
            </a:solidFill>
            <a:miter/>
            <a:headEnd type="triangle"/>
          </a:ln>
        </p:spPr>
        <p:txBody>
          <a:bodyPr lIns="22860" rIns="22860" rtlCol="0"/>
          <a:lstStyle/>
          <a:p>
            <a:pPr rtl="0"/>
            <a:endParaRPr sz="450" dirty="0"/>
          </a:p>
        </p:txBody>
      </p:sp>
      <p:sp>
        <p:nvSpPr>
          <p:cNvPr id="24" name="Title 8"/>
          <p:cNvSpPr>
            <a:spLocks noGrp="1"/>
          </p:cNvSpPr>
          <p:nvPr>
            <p:ph type="title"/>
          </p:nvPr>
        </p:nvSpPr>
        <p:spPr>
          <a:xfrm>
            <a:off x="4191195" y="415063"/>
            <a:ext cx="4089205" cy="273845"/>
          </a:xfrm>
        </p:spPr>
        <p:txBody>
          <a:bodyPr rtlCol="0"/>
          <a:lstStyle/>
          <a:p>
            <a:pPr rtl="0"/>
            <a:r>
              <a:rPr lang="id-ID" dirty="0"/>
              <a:t>Pelajaran 1: Organisme apa saja yang hidup di wilayah Arktik?</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802743" y="415063"/>
            <a:ext cx="4477657" cy="273845"/>
          </a:xfrm>
        </p:spPr>
        <p:txBody>
          <a:bodyPr rtlCol="0"/>
          <a:lstStyle/>
          <a:p>
            <a:pPr rtl="0"/>
            <a:r>
              <a:rPr lang="id-ID" dirty="0"/>
              <a:t>Pelajaran 1: Organisme apa saja yang hidup di wilayah Arktik?</a:t>
            </a:r>
          </a:p>
        </p:txBody>
      </p:sp>
      <p:sp>
        <p:nvSpPr>
          <p:cNvPr id="5" name="Title 1"/>
          <p:cNvSpPr txBox="1"/>
          <p:nvPr/>
        </p:nvSpPr>
        <p:spPr>
          <a:xfrm>
            <a:off x="397240" y="997644"/>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sz="3400">
                <a:solidFill>
                  <a:srgbClr val="25243D"/>
                </a:solidFill>
              </a:rPr>
              <a:t>Rantai makanan</a:t>
            </a:r>
          </a:p>
        </p:txBody>
      </p:sp>
      <p:sp>
        <p:nvSpPr>
          <p:cNvPr id="6" name="TextBox 5"/>
          <p:cNvSpPr txBox="1"/>
          <p:nvPr/>
        </p:nvSpPr>
        <p:spPr>
          <a:xfrm>
            <a:off x="408815" y="1900809"/>
            <a:ext cx="8642350" cy="461665"/>
          </a:xfrm>
          <a:prstGeom prst="rect">
            <a:avLst/>
          </a:prstGeom>
          <a:noFill/>
        </p:spPr>
        <p:txBody>
          <a:bodyPr wrap="square" rtlCol="0">
            <a:spAutoFit/>
          </a:bodyPr>
          <a:lstStyle/>
          <a:p>
            <a:pPr rtl="0"/>
            <a:r>
              <a:rPr lang="id-ID" sz="2400" b="1">
                <a:solidFill>
                  <a:srgbClr val="25243D"/>
                </a:solidFill>
                <a:latin typeface="Century Gothic Bold"/>
              </a:rPr>
              <a:t>Kalian dapat menggabungkannya menjadi rantai yang panjang.</a:t>
            </a:r>
          </a:p>
        </p:txBody>
      </p:sp>
      <p:pic>
        <p:nvPicPr>
          <p:cNvPr id="7" name="Picture 6" descr="Sun.png"/>
          <p:cNvPicPr>
            <a:picLocks noChangeAspect="1"/>
          </p:cNvPicPr>
          <p:nvPr/>
        </p:nvPicPr>
        <p:blipFill>
          <a:blip r:embed="rId3" cstate="email"/>
          <a:stretch>
            <a:fillRect/>
          </a:stretch>
        </p:blipFill>
        <p:spPr>
          <a:xfrm>
            <a:off x="449263" y="3050223"/>
            <a:ext cx="1547011" cy="1547011"/>
          </a:xfrm>
          <a:prstGeom prst="rect">
            <a:avLst/>
          </a:prstGeom>
        </p:spPr>
      </p:pic>
      <p:pic>
        <p:nvPicPr>
          <p:cNvPr id="8" name="Picture 7" descr="diatoms.png"/>
          <p:cNvPicPr>
            <a:picLocks noChangeAspect="1"/>
          </p:cNvPicPr>
          <p:nvPr/>
        </p:nvPicPr>
        <p:blipFill>
          <a:blip r:embed="rId4" cstate="email"/>
          <a:stretch>
            <a:fillRect/>
          </a:stretch>
        </p:blipFill>
        <p:spPr>
          <a:xfrm>
            <a:off x="2655542" y="3060232"/>
            <a:ext cx="1557004" cy="1557004"/>
          </a:xfrm>
          <a:prstGeom prst="rect">
            <a:avLst/>
          </a:prstGeom>
        </p:spPr>
      </p:pic>
      <p:pic>
        <p:nvPicPr>
          <p:cNvPr id="9" name="Picture 8" descr="Clam-Flickr,-Louisiana-Sea-Grant-College-Program.png"/>
          <p:cNvPicPr>
            <a:picLocks noChangeAspect="1"/>
          </p:cNvPicPr>
          <p:nvPr/>
        </p:nvPicPr>
        <p:blipFill>
          <a:blip r:embed="rId5" cstate="email"/>
          <a:stretch>
            <a:fillRect/>
          </a:stretch>
        </p:blipFill>
        <p:spPr>
          <a:xfrm>
            <a:off x="4921445" y="3050223"/>
            <a:ext cx="1557012" cy="1557012"/>
          </a:xfrm>
          <a:prstGeom prst="rect">
            <a:avLst/>
          </a:prstGeom>
        </p:spPr>
      </p:pic>
      <p:pic>
        <p:nvPicPr>
          <p:cNvPr id="11" name="Picture 10" descr="Walrus.png"/>
          <p:cNvPicPr>
            <a:picLocks noChangeAspect="1"/>
          </p:cNvPicPr>
          <p:nvPr/>
        </p:nvPicPr>
        <p:blipFill>
          <a:blip r:embed="rId6" cstate="email"/>
          <a:stretch>
            <a:fillRect/>
          </a:stretch>
        </p:blipFill>
        <p:spPr>
          <a:xfrm>
            <a:off x="7137726" y="3050223"/>
            <a:ext cx="1557012" cy="1557012"/>
          </a:xfrm>
          <a:prstGeom prst="rect">
            <a:avLst/>
          </a:prstGeom>
        </p:spPr>
      </p:pic>
      <p:sp>
        <p:nvSpPr>
          <p:cNvPr id="12" name="Shape 246"/>
          <p:cNvSpPr/>
          <p:nvPr/>
        </p:nvSpPr>
        <p:spPr>
          <a:xfrm flipH="1">
            <a:off x="2123914" y="3811950"/>
            <a:ext cx="427900" cy="0"/>
          </a:xfrm>
          <a:prstGeom prst="line">
            <a:avLst/>
          </a:prstGeom>
          <a:ln w="114300">
            <a:solidFill>
              <a:srgbClr val="38D4D6"/>
            </a:solidFill>
            <a:miter/>
            <a:headEnd type="triangle"/>
          </a:ln>
        </p:spPr>
        <p:txBody>
          <a:bodyPr lIns="22860" rIns="22860" rtlCol="0"/>
          <a:lstStyle/>
          <a:p>
            <a:pPr rtl="0"/>
            <a:endParaRPr sz="450" dirty="0"/>
          </a:p>
        </p:txBody>
      </p:sp>
      <p:sp>
        <p:nvSpPr>
          <p:cNvPr id="13" name="Shape 246"/>
          <p:cNvSpPr/>
          <p:nvPr/>
        </p:nvSpPr>
        <p:spPr>
          <a:xfrm flipH="1">
            <a:off x="4379315" y="3814078"/>
            <a:ext cx="427900" cy="0"/>
          </a:xfrm>
          <a:prstGeom prst="line">
            <a:avLst/>
          </a:prstGeom>
          <a:ln w="114300">
            <a:solidFill>
              <a:srgbClr val="38D4D6"/>
            </a:solidFill>
            <a:miter/>
            <a:headEnd type="triangle"/>
          </a:ln>
        </p:spPr>
        <p:txBody>
          <a:bodyPr lIns="22860" rIns="22860" rtlCol="0"/>
          <a:lstStyle/>
          <a:p>
            <a:pPr rtl="0"/>
            <a:endParaRPr sz="450" dirty="0"/>
          </a:p>
        </p:txBody>
      </p:sp>
      <p:sp>
        <p:nvSpPr>
          <p:cNvPr id="14" name="Shape 246"/>
          <p:cNvSpPr/>
          <p:nvPr/>
        </p:nvSpPr>
        <p:spPr>
          <a:xfrm flipH="1">
            <a:off x="6601520" y="3814078"/>
            <a:ext cx="427900" cy="0"/>
          </a:xfrm>
          <a:prstGeom prst="line">
            <a:avLst/>
          </a:prstGeom>
          <a:ln w="114300">
            <a:solidFill>
              <a:srgbClr val="38D4D6"/>
            </a:solidFill>
            <a:miter/>
            <a:headEnd type="triangle"/>
          </a:ln>
        </p:spPr>
        <p:txBody>
          <a:bodyPr lIns="22860" rIns="22860" rtlCol="0"/>
          <a:lstStyle/>
          <a:p>
            <a:pPr rtl="0"/>
            <a:endParaRPr sz="450" dirty="0"/>
          </a:p>
        </p:txBody>
      </p:sp>
    </p:spTree>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8A5EFFC-3A56-4D23-BA41-AC3471B56720}"/>
</file>

<file path=customXml/itemProps2.xml><?xml version="1.0" encoding="utf-8"?>
<ds:datastoreItem xmlns:ds="http://schemas.openxmlformats.org/officeDocument/2006/customXml" ds:itemID="{057F6938-30F3-4E12-877E-6E37DBB1C8DC}"/>
</file>

<file path=customXml/itemProps3.xml><?xml version="1.0" encoding="utf-8"?>
<ds:datastoreItem xmlns:ds="http://schemas.openxmlformats.org/officeDocument/2006/customXml" ds:itemID="{08D8FF3E-C9A5-4B67-B4C5-3B9C27568B42}"/>
</file>

<file path=docProps/app.xml><?xml version="1.0" encoding="utf-8"?>
<Properties xmlns="http://schemas.openxmlformats.org/officeDocument/2006/extended-properties" xmlns:vt="http://schemas.openxmlformats.org/officeDocument/2006/docPropsVTypes">
  <TotalTime>4</TotalTime>
  <Words>613</Words>
  <Application>Microsoft Office PowerPoint</Application>
  <PresentationFormat>On-screen Show (4:3)</PresentationFormat>
  <Paragraphs>96</Paragraphs>
  <Slides>15</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Century Gothic</vt:lpstr>
      <vt:lpstr>Century Gothic Bold</vt:lpstr>
      <vt:lpstr>Helvetica Neue Medium</vt:lpstr>
      <vt:lpstr>Sassoon San Slope</vt:lpstr>
      <vt:lpstr>Office Theme</vt:lpstr>
      <vt:lpstr>PowerPoint Presentation</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lpstr>Pelajaran 1: Organisme apa saja yang hidup di wilayah Arktik?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 Culture</dc:creator>
  <cp:lastModifiedBy>Louise Cachot</cp:lastModifiedBy>
  <cp:revision>117</cp:revision>
  <cp:lastPrinted>2018-10-15T11:47:00Z</cp:lastPrinted>
  <dcterms:created xsi:type="dcterms:W3CDTF">2020-03-28T11:03:27Z</dcterms:created>
  <dcterms:modified xsi:type="dcterms:W3CDTF">2020-03-28T14:56:24Z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y fmtid="{D5CDD505-2E9C-101B-9397-08002B2CF9AE}" pid="3" name="KSOProductBuildVer">
    <vt:lpwstr>1033-11.2.0.9150</vt:lpwstr>
  </property>
</Properties>
</file>